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298" r:id="rId11"/>
    <p:sldId id="299" r:id="rId12"/>
    <p:sldId id="300" r:id="rId13"/>
    <p:sldId id="260" r:id="rId14"/>
    <p:sldId id="301" r:id="rId15"/>
    <p:sldId id="270" r:id="rId16"/>
    <p:sldId id="262" r:id="rId17"/>
    <p:sldId id="278" r:id="rId18"/>
    <p:sldId id="279" r:id="rId19"/>
    <p:sldId id="281" r:id="rId20"/>
    <p:sldId id="264" r:id="rId21"/>
    <p:sldId id="282" r:id="rId22"/>
    <p:sldId id="306" r:id="rId23"/>
    <p:sldId id="308" r:id="rId24"/>
    <p:sldId id="324" r:id="rId25"/>
    <p:sldId id="309" r:id="rId26"/>
    <p:sldId id="311" r:id="rId27"/>
    <p:sldId id="316" r:id="rId28"/>
    <p:sldId id="317" r:id="rId29"/>
    <p:sldId id="318" r:id="rId30"/>
    <p:sldId id="320" r:id="rId31"/>
    <p:sldId id="321" r:id="rId32"/>
    <p:sldId id="322" r:id="rId33"/>
    <p:sldId id="275" r:id="rId34"/>
    <p:sldId id="302" r:id="rId35"/>
    <p:sldId id="303" r:id="rId36"/>
    <p:sldId id="304" r:id="rId37"/>
    <p:sldId id="310" r:id="rId38"/>
    <p:sldId id="257" r:id="rId39"/>
    <p:sldId id="323" r:id="rId4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254"/>
    <a:srgbClr val="C00000"/>
    <a:srgbClr val="370000"/>
    <a:srgbClr val="757575"/>
    <a:srgbClr val="F3F3F3"/>
    <a:srgbClr val="636363"/>
    <a:srgbClr val="005AB5"/>
    <a:srgbClr val="FF0066"/>
    <a:srgbClr val="EE2AE5"/>
    <a:srgbClr val="DC3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536" autoAdjust="0"/>
  </p:normalViewPr>
  <p:slideViewPr>
    <p:cSldViewPr snapToGrid="0">
      <p:cViewPr varScale="1">
        <p:scale>
          <a:sx n="85" d="100"/>
          <a:sy n="85" d="100"/>
        </p:scale>
        <p:origin x="10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as a result affects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all these issues,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current study I used a rigorous awareness measuring procedure.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240 awareness trails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Estimated at a single trials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used both subjective and objective measures,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make sure I can locate any residual awareness.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Additionally,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was a priming paradigm</a:t>
            </a:r>
          </a:p>
          <a:p>
            <a:r>
              <a:rPr lang="en-US" dirty="0"/>
              <a:t>Prime and target words are displayed</a:t>
            </a:r>
          </a:p>
          <a:p>
            <a:r>
              <a:rPr lang="en-US" dirty="0"/>
              <a:t>Participant asked to classify the target.</a:t>
            </a:r>
          </a:p>
          <a:p>
            <a:endParaRPr lang="en-US" dirty="0"/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capture responses we used motion tracking,</a:t>
            </a:r>
          </a:p>
          <a:p>
            <a:r>
              <a:rPr lang="en-US" dirty="0"/>
              <a:t>To select answer participant reach it.</a:t>
            </a:r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– movement direction,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evidence accumulation works,</a:t>
            </a:r>
          </a:p>
          <a:p>
            <a:r>
              <a:rPr lang="en-US" dirty="0"/>
              <a:t>Once stimulus is displayed, evidence accumulates in favor of the response that matches that stimulus.</a:t>
            </a:r>
          </a:p>
          <a:p>
            <a:r>
              <a:rPr lang="en-US" dirty="0"/>
              <a:t>Once it reaches threshold</a:t>
            </a:r>
          </a:p>
          <a:p>
            <a:r>
              <a:rPr lang="en-US" dirty="0"/>
              <a:t>Decision is made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299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The evidence accumulated in favor of the prime won’t affect the movement.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Participnat</a:t>
            </a:r>
            <a:r>
              <a:rPr lang="en-US" dirty="0"/>
              <a:t> will </a:t>
            </a:r>
            <a:r>
              <a:rPr lang="en-US" dirty="0" err="1"/>
              <a:t>intiate</a:t>
            </a:r>
            <a:r>
              <a:rPr lang="en-US" dirty="0"/>
              <a:t> movement earlier,</a:t>
            </a:r>
          </a:p>
          <a:p>
            <a:r>
              <a:rPr lang="en-US" dirty="0"/>
              <a:t>Since in this point in time evidence is in favor of the prime,</a:t>
            </a:r>
          </a:p>
          <a:p>
            <a:r>
              <a:rPr lang="en-US" dirty="0"/>
              <a:t>We might see its effect on the movement.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726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Ran on 9 participants</a:t>
            </a:r>
          </a:p>
          <a:p>
            <a:endParaRPr lang="en-US" dirty="0"/>
          </a:p>
          <a:p>
            <a:r>
              <a:rPr lang="en-US" dirty="0"/>
              <a:t>Although results were not significant</a:t>
            </a:r>
          </a:p>
          <a:p>
            <a:r>
              <a:rPr lang="en-US" dirty="0"/>
              <a:t>We did observe some trends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one wants to research this type of information he can use 3 methods to render it UC: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degrading its physical properties (contrast, duration, intensity, size),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suppressing </a:t>
            </a:r>
            <a:r>
              <a:rPr lang="en-US" dirty="0" err="1"/>
              <a:t>ti</a:t>
            </a:r>
            <a:r>
              <a:rPr lang="en-US" dirty="0"/>
              <a:t> with more salient stimuli,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diverting attention.</a:t>
            </a:r>
            <a:endParaRPr lang="he-IL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which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0303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</a:t>
            </a:r>
            <a:r>
              <a:rPr lang="en-US" b="1"/>
              <a:t>They might ask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Pre-reg</a:t>
            </a:r>
          </a:p>
          <a:p>
            <a:r>
              <a:rPr lang="en-US" dirty="0"/>
              <a:t>30 participants</a:t>
            </a:r>
          </a:p>
          <a:p>
            <a:endParaRPr lang="en-US" dirty="0"/>
          </a:p>
          <a:p>
            <a:r>
              <a:rPr lang="en-US" dirty="0"/>
              <a:t>2 Separate sessions, one for keyboard,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Permutation&amp; clustering </a:t>
            </a:r>
            <a:r>
              <a:rPr lang="en-US" dirty="0" err="1"/>
              <a:t>ana;ysis</a:t>
            </a:r>
            <a:r>
              <a:rPr lang="en-US" dirty="0"/>
              <a:t> </a:t>
            </a:r>
            <a:r>
              <a:rPr lang="en-US" dirty="0" err="1"/>
              <a:t>foun</a:t>
            </a:r>
            <a:r>
              <a:rPr lang="en-US" dirty="0"/>
              <a:t>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r>
              <a:rPr lang="en-US" dirty="0"/>
              <a:t>The congruency effect was also expressed in the extracted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incongruent </a:t>
            </a:r>
            <a:r>
              <a:rPr lang="en-US" dirty="0" err="1"/>
              <a:t>trilas</a:t>
            </a:r>
            <a:r>
              <a:rPr lang="en-US" dirty="0"/>
              <a:t> were biased towards the incorrect answer,</a:t>
            </a:r>
          </a:p>
          <a:p>
            <a:r>
              <a:rPr lang="en-US" dirty="0"/>
              <a:t>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And the movements were longer and took longer to complete.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dirty="0"/>
              <a:t>Mouse is more sensitive to UC effect,</a:t>
            </a:r>
          </a:p>
          <a:p>
            <a:r>
              <a:rPr lang="en-US" dirty="0"/>
              <a:t>Unlikely considering </a:t>
            </a:r>
            <a:r>
              <a:rPr lang="en-US" dirty="0" err="1"/>
              <a:t>prev</a:t>
            </a:r>
            <a:r>
              <a:rPr lang="en-US" dirty="0"/>
              <a:t> findings (references): </a:t>
            </a:r>
          </a:p>
          <a:p>
            <a:r>
              <a:rPr lang="en-US" dirty="0" err="1"/>
              <a:t>Reachign</a:t>
            </a:r>
            <a:r>
              <a:rPr lang="en-US" dirty="0"/>
              <a:t> more intuitive,</a:t>
            </a:r>
          </a:p>
          <a:p>
            <a:r>
              <a:rPr lang="en-US" dirty="0"/>
              <a:t>Places less constrains on movement,</a:t>
            </a:r>
          </a:p>
          <a:p>
            <a:r>
              <a:rPr lang="en-US" dirty="0"/>
              <a:t>Responds faster + greater curvature to COM</a:t>
            </a:r>
          </a:p>
          <a:p>
            <a:endParaRPr lang="en-US" dirty="0"/>
          </a:p>
          <a:p>
            <a:r>
              <a:rPr lang="en-US" dirty="0"/>
              <a:t>AUC estimated for each trial,</a:t>
            </a:r>
          </a:p>
          <a:p>
            <a:r>
              <a:rPr lang="en-US" dirty="0"/>
              <a:t>Reach area estimated with the average trajectories.</a:t>
            </a:r>
          </a:p>
          <a:p>
            <a:r>
              <a:rPr lang="en-US" dirty="0"/>
              <a:t>Information is lost when averaging.</a:t>
            </a:r>
          </a:p>
          <a:p>
            <a:r>
              <a:rPr lang="en-US" dirty="0"/>
              <a:t>However, post hoc showed AUC effect = reach area effect.</a:t>
            </a:r>
          </a:p>
          <a:p>
            <a:endParaRPr lang="en-US" dirty="0"/>
          </a:p>
          <a:p>
            <a:r>
              <a:rPr lang="en-US" dirty="0"/>
              <a:t>Xiao’s masking </a:t>
            </a:r>
            <a:r>
              <a:rPr lang="en-US" dirty="0" err="1"/>
              <a:t>manipulaton</a:t>
            </a:r>
            <a:r>
              <a:rPr lang="en-US" dirty="0"/>
              <a:t> wasn’t successful as his awareness measures indicate,</a:t>
            </a:r>
          </a:p>
          <a:p>
            <a:r>
              <a:rPr lang="en-US" dirty="0"/>
              <a:t>Meaning some of the stimuli was processed consciously.</a:t>
            </a:r>
          </a:p>
          <a:p>
            <a:r>
              <a:rPr lang="en-US" dirty="0"/>
              <a:t>Possibly, conscious processing leads to larger behavioral changes than UC.</a:t>
            </a:r>
          </a:p>
          <a:p>
            <a:endParaRPr lang="en-US" dirty="0"/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required to determine that.</a:t>
            </a:r>
          </a:p>
          <a:p>
            <a:r>
              <a:rPr lang="en-US" dirty="0"/>
              <a:t>Should use dynamic string condition since:</a:t>
            </a:r>
          </a:p>
          <a:p>
            <a:r>
              <a:rPr lang="en-US" dirty="0"/>
              <a:t>Increases movement consistency,</a:t>
            </a:r>
          </a:p>
          <a:p>
            <a:r>
              <a:rPr lang="en-US" dirty="0"/>
              <a:t>Increases curvature,</a:t>
            </a:r>
          </a:p>
          <a:p>
            <a:r>
              <a:rPr lang="en-US" dirty="0"/>
              <a:t>Decreases noise (reference).</a:t>
            </a:r>
          </a:p>
          <a:p>
            <a:r>
              <a:rPr lang="en-US" dirty="0"/>
              <a:t>Additionally, will 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/>
              <a:t>Unlikely,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response, facilitation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responses, restriction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  <a:p>
            <a:r>
              <a:rPr lang="en-US" dirty="0"/>
              <a:t>Question is, is motion tracking more sensitive than keyboard 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  <a:p>
            <a:r>
              <a:rPr lang="en-US" b="0" dirty="0"/>
              <a:t>Awareness: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3" Type="http://schemas.openxmlformats.org/officeDocument/2006/relationships/image" Target="../media/image27.png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sv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32.emf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9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0.png"/><Relationship Id="rId26" Type="http://schemas.openxmlformats.org/officeDocument/2006/relationships/image" Target="../media/image42.png"/><Relationship Id="rId3" Type="http://schemas.openxmlformats.org/officeDocument/2006/relationships/image" Target="../media/image190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0.png"/><Relationship Id="rId28" Type="http://schemas.openxmlformats.org/officeDocument/2006/relationships/image" Target="../media/image44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8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svg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8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Go over thesis and make sure you included all the stuff written there in each section here</a:t>
            </a:r>
          </a:p>
          <a:p>
            <a:pPr algn="ctr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Add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</a:rPr>
              <a:t>refrences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2" y="773581"/>
            <a:ext cx="2225411" cy="9187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939031-688E-1596-32F4-121A86961364}"/>
              </a:ext>
            </a:extLst>
          </p:cNvPr>
          <p:cNvGrpSpPr/>
          <p:nvPr/>
        </p:nvGrpSpPr>
        <p:grpSpPr>
          <a:xfrm>
            <a:off x="3465281" y="2856254"/>
            <a:ext cx="5184673" cy="3873896"/>
            <a:chOff x="3465281" y="818265"/>
            <a:chExt cx="5184673" cy="3873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9CD2-86B3-E8E0-CFD1-63B958AED1B2}"/>
                </a:ext>
              </a:extLst>
            </p:cNvPr>
            <p:cNvGrpSpPr/>
            <p:nvPr/>
          </p:nvGrpSpPr>
          <p:grpSpPr>
            <a:xfrm>
              <a:off x="3465281" y="1583126"/>
              <a:ext cx="2446686" cy="3109035"/>
              <a:chOff x="1432503" y="2625722"/>
              <a:chExt cx="2569404" cy="301958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5A7B210-4B3A-A0D8-6978-4481352F7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9B471-1BD4-4E47-E485-EC14A6132BC8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9900AB-7F1E-7C42-F51B-955980B83CDC}"/>
                </a:ext>
              </a:extLst>
            </p:cNvPr>
            <p:cNvGrpSpPr/>
            <p:nvPr/>
          </p:nvGrpSpPr>
          <p:grpSpPr>
            <a:xfrm>
              <a:off x="3962057" y="818265"/>
              <a:ext cx="2290619" cy="1182255"/>
              <a:chOff x="1487053" y="2456872"/>
              <a:chExt cx="2290619" cy="118225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4B4E430-2766-4183-BF7E-FC974BAFC47A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9007DB-4D22-F5EB-256D-92B1334B01F5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AA403-0D61-16BE-4218-A6FB519ADD4E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5E532A-642F-FA78-0049-275406B46F39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EBF4B-DB42-B42F-FA52-E5E9FFBEA8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802A51-FAB2-4F34-10A6-722A6D348557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0BB76-2DC0-F0FA-DB4E-8D94A1EE7ACA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5DE8A1-C899-93AC-9476-50325C4DF055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6A25D2-B1A9-441D-9DF5-CC72F66F38E3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027339-397E-CE4D-01EF-B8968C26D31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8DE58D-22DE-1E03-A690-06173B24B4E6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30EC7B-6926-4BE1-5C49-28F8BA8E3CB6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DD23C6-95E0-E9A8-88B2-3C0AC1E5ADB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5F015F-F312-C1A0-8292-DFB768E5488D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8964D3-2722-1153-4308-11659693D5A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D3862B-2AA1-3B4D-8F49-8C118D052C16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4CBABB-0572-9C7B-E170-81B9432031E4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1C5BC-6FA9-DB07-8F14-C59A4835F46C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71F864-D98A-59B4-EA7D-5770EC42A51A}"/>
                </a:ext>
              </a:extLst>
            </p:cNvPr>
            <p:cNvSpPr/>
            <p:nvPr/>
          </p:nvSpPr>
          <p:spPr>
            <a:xfrm>
              <a:off x="4497731" y="140964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8E72E7-D57D-2714-B0C6-AD2999056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59"/>
            <a:stretch/>
          </p:blipFill>
          <p:spPr>
            <a:xfrm>
              <a:off x="5341465" y="1633678"/>
              <a:ext cx="543261" cy="55091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BDA149-8ADB-25D3-F099-07F935571A96}"/>
                </a:ext>
              </a:extLst>
            </p:cNvPr>
            <p:cNvGrpSpPr/>
            <p:nvPr/>
          </p:nvGrpSpPr>
          <p:grpSpPr>
            <a:xfrm>
              <a:off x="5026233" y="2071812"/>
              <a:ext cx="2290619" cy="1182255"/>
              <a:chOff x="1487053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A80ED6-DC2D-6EA8-E822-A43F1638A104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622047-22E5-4469-FC92-C721F3DD8B19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8510FB-AC50-1DA7-B666-8EA7B5380E56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393D68-9964-93A0-0408-3172B087ABCE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821223-09E9-9A7D-9435-ACF5349ADCF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FF5DF3-B3A9-998D-10C8-8547AF626E0A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7F913-8A79-4F89-10F3-20AA25D0AAC6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9D6D11-7216-1749-40CA-E11C92486913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446A0B-629C-076D-549C-2220F2BA0F56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928F32C-1151-BB0A-EDEC-5F7460877F65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7B799-31B7-235D-D3D0-9DA65EFDA7FF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A05CA3-D18C-18DF-9CDE-8EE234B23131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05235E-84E6-38CA-C21A-BDB3880FA11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FDEFA3-0A80-7970-992D-36F6933395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549FC-F477-1655-E03C-68002D520AD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7B3375-257F-015E-D42C-468A77EEF3CB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73D6DD-E3CA-B95A-5EB5-2524F3F60FE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0092B7-12AA-5E76-4883-87C614DB1707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0A63D7-DBBF-8951-ACC8-AF8FCBFE62A9}"/>
                </a:ext>
              </a:extLst>
            </p:cNvPr>
            <p:cNvGrpSpPr/>
            <p:nvPr/>
          </p:nvGrpSpPr>
          <p:grpSpPr>
            <a:xfrm>
              <a:off x="5482494" y="2721876"/>
              <a:ext cx="2706872" cy="1182255"/>
              <a:chOff x="6659568" y="3364618"/>
              <a:chExt cx="2706872" cy="11822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B2DD08E-C191-1F68-AC81-0A3485BC2409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FB262-9213-3257-946A-3540DC7140CB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67D8E3-5AC4-CDD9-99C6-8756593D9252}"/>
                  </a:ext>
                </a:extLst>
              </p:cNvPr>
              <p:cNvSpPr txBox="1"/>
              <p:nvPr/>
            </p:nvSpPr>
            <p:spPr>
              <a:xfrm>
                <a:off x="6931822" y="3634391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3 \ 3       </a:t>
                </a:r>
                <a:endParaRPr lang="he-IL" sz="2800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CF6E9A2-A3B9-E095-FC15-25D53ECFDFF0}"/>
                </a:ext>
              </a:extLst>
            </p:cNvPr>
            <p:cNvGrpSpPr/>
            <p:nvPr/>
          </p:nvGrpSpPr>
          <p:grpSpPr>
            <a:xfrm>
              <a:off x="5943082" y="3423921"/>
              <a:ext cx="2706872" cy="1182255"/>
              <a:chOff x="6659568" y="3364618"/>
              <a:chExt cx="2706872" cy="1182255"/>
            </a:xfrm>
          </p:grpSpPr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7BBB160A-CF54-268B-C4C5-962D95A25BCA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67C00F0-BEFD-E5AF-F044-C92EE82032A2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537D034-B9A1-9801-8BC0-542CC7B4779D}"/>
                  </a:ext>
                </a:extLst>
              </p:cNvPr>
              <p:cNvSpPr txBox="1"/>
              <p:nvPr/>
            </p:nvSpPr>
            <p:spPr>
              <a:xfrm>
                <a:off x="6779426" y="3718003"/>
                <a:ext cx="2281374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200" dirty="0"/>
                  <a:t>Same / Different</a:t>
                </a:r>
                <a:endParaRPr lang="he-IL" sz="2200" dirty="0"/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8285528" y="684016"/>
            <a:ext cx="3103690" cy="1097865"/>
            <a:chOff x="7574375" y="974855"/>
            <a:chExt cx="3103690" cy="1097865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9977115" y="1116815"/>
              <a:ext cx="368096" cy="10338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8" b="13577"/>
            <a:stretch/>
          </p:blipFill>
          <p:spPr bwMode="auto">
            <a:xfrm flipH="1">
              <a:off x="7574375" y="974855"/>
              <a:ext cx="2425433" cy="10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676124" y="2038543"/>
            <a:ext cx="327510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0.65</a:t>
            </a:r>
          </a:p>
          <a:p>
            <a:pPr algn="ctr"/>
            <a:r>
              <a:rPr lang="en-US" sz="2400" dirty="0"/>
              <a:t>p = 0.06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855234" y="877980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5459235" y="880996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6150F-CA71-9170-5FBB-6C6106F87021}"/>
              </a:ext>
            </a:extLst>
          </p:cNvPr>
          <p:cNvSpPr txBox="1"/>
          <p:nvPr/>
        </p:nvSpPr>
        <p:spPr>
          <a:xfrm>
            <a:off x="8383597" y="2038543"/>
            <a:ext cx="290755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1.97</a:t>
            </a:r>
          </a:p>
          <a:p>
            <a:pPr algn="ctr"/>
            <a:r>
              <a:rPr lang="en-US" sz="2400" dirty="0"/>
              <a:t>p &lt; 0.001</a:t>
            </a:r>
          </a:p>
        </p:txBody>
      </p:sp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/>
      <p:bldP spid="103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866F1F5-2E01-D4CB-8647-930BD34B691E}"/>
              </a:ext>
            </a:extLst>
          </p:cNvPr>
          <p:cNvGrpSpPr/>
          <p:nvPr/>
        </p:nvGrpSpPr>
        <p:grpSpPr>
          <a:xfrm>
            <a:off x="7635973" y="692677"/>
            <a:ext cx="3851178" cy="6186150"/>
            <a:chOff x="7635973" y="692677"/>
            <a:chExt cx="3851178" cy="61861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B1D681-8F31-DE8D-5B8E-3316FD69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83" r="297" b="8713"/>
            <a:stretch/>
          </p:blipFill>
          <p:spPr>
            <a:xfrm>
              <a:off x="8670131" y="692677"/>
              <a:ext cx="2817020" cy="27279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FA3FF1-595B-64D0-CADF-EBEC2F34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42" b="8520"/>
            <a:stretch/>
          </p:blipFill>
          <p:spPr>
            <a:xfrm>
              <a:off x="8670131" y="3563142"/>
              <a:ext cx="2779503" cy="26519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8B99DA-0289-CF52-DDD7-50FD81630CC5}"/>
                </a:ext>
              </a:extLst>
            </p:cNvPr>
            <p:cNvSpPr txBox="1"/>
            <p:nvPr/>
          </p:nvSpPr>
          <p:spPr>
            <a:xfrm>
              <a:off x="9896120" y="6417162"/>
              <a:ext cx="48805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d’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0B926B-071F-DC89-3996-D6B640AF5BB9}"/>
                </a:ext>
              </a:extLst>
            </p:cNvPr>
            <p:cNvSpPr txBox="1"/>
            <p:nvPr/>
          </p:nvSpPr>
          <p:spPr>
            <a:xfrm>
              <a:off x="896004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A1941-A644-658D-A1AE-F8BE398D07BD}"/>
                </a:ext>
              </a:extLst>
            </p:cNvPr>
            <p:cNvSpPr txBox="1"/>
            <p:nvPr/>
          </p:nvSpPr>
          <p:spPr>
            <a:xfrm>
              <a:off x="978681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449A-DABB-CD08-0A18-00AE0F33AD8A}"/>
                </a:ext>
              </a:extLst>
            </p:cNvPr>
            <p:cNvSpPr txBox="1"/>
            <p:nvPr/>
          </p:nvSpPr>
          <p:spPr>
            <a:xfrm>
              <a:off x="10612507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0A73EE-1FBE-2C42-1E09-BA117D67AFF5}"/>
                </a:ext>
              </a:extLst>
            </p:cNvPr>
            <p:cNvCxnSpPr/>
            <p:nvPr/>
          </p:nvCxnSpPr>
          <p:spPr>
            <a:xfrm>
              <a:off x="9229869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759BA9-E7D9-6CDD-BF1D-4C7EBA8271A1}"/>
                </a:ext>
              </a:extLst>
            </p:cNvPr>
            <p:cNvCxnSpPr/>
            <p:nvPr/>
          </p:nvCxnSpPr>
          <p:spPr>
            <a:xfrm>
              <a:off x="10059164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6C750-D1DB-382D-A903-14AA5C23D722}"/>
                </a:ext>
              </a:extLst>
            </p:cNvPr>
            <p:cNvCxnSpPr/>
            <p:nvPr/>
          </p:nvCxnSpPr>
          <p:spPr>
            <a:xfrm>
              <a:off x="10885480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A78CE-4B16-0156-AD45-1D0BC6C5AE12}"/>
                </a:ext>
              </a:extLst>
            </p:cNvPr>
            <p:cNvSpPr txBox="1"/>
            <p:nvPr/>
          </p:nvSpPr>
          <p:spPr>
            <a:xfrm rot="16200000">
              <a:off x="6554058" y="1844846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(AUC)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415CD-476E-046F-3D32-087D220C674A}"/>
                </a:ext>
              </a:extLst>
            </p:cNvPr>
            <p:cNvSpPr txBox="1"/>
            <p:nvPr/>
          </p:nvSpPr>
          <p:spPr>
            <a:xfrm>
              <a:off x="8081202" y="521720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0516-0B2F-8BF5-88C4-AA994800AA61}"/>
                </a:ext>
              </a:extLst>
            </p:cNvPr>
            <p:cNvSpPr txBox="1"/>
            <p:nvPr/>
          </p:nvSpPr>
          <p:spPr>
            <a:xfrm>
              <a:off x="8081202" y="454594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8F90-1AF4-DA9D-175A-9E57FAD552D5}"/>
                </a:ext>
              </a:extLst>
            </p:cNvPr>
            <p:cNvSpPr txBox="1"/>
            <p:nvPr/>
          </p:nvSpPr>
          <p:spPr>
            <a:xfrm>
              <a:off x="8081202" y="386338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DEAB4-7ECA-B4C9-B807-C49E38FE9F84}"/>
                </a:ext>
              </a:extLst>
            </p:cNvPr>
            <p:cNvSpPr txBox="1"/>
            <p:nvPr/>
          </p:nvSpPr>
          <p:spPr>
            <a:xfrm>
              <a:off x="7945583" y="5845786"/>
              <a:ext cx="82041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-200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A20C6-2617-5240-D6A3-FF0D3A13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6077906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06208-0270-224E-FAFC-B3AECC3E2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5398059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245BF-4D80-7E0C-2962-B9D5E7F51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719403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FC6D9-0007-D933-EC1C-FDFED5E5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046700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5D6EEC-E50A-9657-F4FF-5D481BF5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878697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D33231-5468-E92F-EB20-199A714C3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061928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75EB2A-1DDF-71F7-6014-BEF93EFF3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1248731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568910-71F7-9DF7-7CE1-4349AD435A14}"/>
                </a:ext>
              </a:extLst>
            </p:cNvPr>
            <p:cNvSpPr txBox="1"/>
            <p:nvPr/>
          </p:nvSpPr>
          <p:spPr>
            <a:xfrm>
              <a:off x="8081202" y="267848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5A2CF0-A83D-87F0-41E7-FAC5CFF8FB97}"/>
                </a:ext>
              </a:extLst>
            </p:cNvPr>
            <p:cNvSpPr txBox="1"/>
            <p:nvPr/>
          </p:nvSpPr>
          <p:spPr>
            <a:xfrm>
              <a:off x="8011687" y="1879630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8E5213-E925-747F-D33C-38CDD1A7E290}"/>
                </a:ext>
              </a:extLst>
            </p:cNvPr>
            <p:cNvSpPr txBox="1"/>
            <p:nvPr/>
          </p:nvSpPr>
          <p:spPr>
            <a:xfrm>
              <a:off x="8011687" y="1050722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BD491-5282-0587-775B-7F9A6DD767BE}"/>
                </a:ext>
              </a:extLst>
            </p:cNvPr>
            <p:cNvSpPr txBox="1"/>
            <p:nvPr/>
          </p:nvSpPr>
          <p:spPr>
            <a:xfrm rot="16200000">
              <a:off x="6554058" y="4645057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(RT)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A8C09-DD8D-A872-CE43-998A2B2A15F7}"/>
                </a:ext>
              </a:extLst>
            </p:cNvPr>
            <p:cNvSpPr txBox="1"/>
            <p:nvPr/>
          </p:nvSpPr>
          <p:spPr>
            <a:xfrm>
              <a:off x="8679800" y="3594544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48F841-CA55-05CC-F090-0A8EBC08ED2D}"/>
                </a:ext>
              </a:extLst>
            </p:cNvPr>
            <p:cNvSpPr txBox="1"/>
            <p:nvPr/>
          </p:nvSpPr>
          <p:spPr>
            <a:xfrm>
              <a:off x="8679800" y="728845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Mouse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3C0663-6EBF-5B73-E9D7-3060E2BC55E0}"/>
              </a:ext>
            </a:extLst>
          </p:cNvPr>
          <p:cNvCxnSpPr>
            <a:cxnSpLocks/>
          </p:cNvCxnSpPr>
          <p:nvPr/>
        </p:nvCxnSpPr>
        <p:spPr>
          <a:xfrm>
            <a:off x="9229869" y="3563142"/>
            <a:ext cx="0" cy="26934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0412D0-4869-C3AA-BDE2-8514B0C91A0E}"/>
              </a:ext>
            </a:extLst>
          </p:cNvPr>
          <p:cNvCxnSpPr>
            <a:cxnSpLocks/>
          </p:cNvCxnSpPr>
          <p:nvPr/>
        </p:nvCxnSpPr>
        <p:spPr>
          <a:xfrm>
            <a:off x="9229869" y="717557"/>
            <a:ext cx="0" cy="26934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67E473-3ACE-DD1A-D8C0-854922C61808}"/>
              </a:ext>
            </a:extLst>
          </p:cNvPr>
          <p:cNvCxnSpPr>
            <a:cxnSpLocks/>
          </p:cNvCxnSpPr>
          <p:nvPr/>
        </p:nvCxnSpPr>
        <p:spPr>
          <a:xfrm flipH="1">
            <a:off x="8662970" y="5398059"/>
            <a:ext cx="2769834" cy="0"/>
          </a:xfrm>
          <a:prstGeom prst="line">
            <a:avLst/>
          </a:prstGeom>
          <a:ln w="12700">
            <a:solidFill>
              <a:srgbClr val="75757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F5FA3F6-BF77-8780-E138-2936CFEDB017}"/>
              </a:ext>
            </a:extLst>
          </p:cNvPr>
          <p:cNvCxnSpPr>
            <a:cxnSpLocks/>
          </p:cNvCxnSpPr>
          <p:nvPr/>
        </p:nvCxnSpPr>
        <p:spPr>
          <a:xfrm flipH="1">
            <a:off x="8662970" y="2878697"/>
            <a:ext cx="2769834" cy="0"/>
          </a:xfrm>
          <a:prstGeom prst="line">
            <a:avLst/>
          </a:prstGeom>
          <a:ln w="12700">
            <a:solidFill>
              <a:srgbClr val="75757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AE5AB6-76A7-5259-7577-031E6A9B9D5E}"/>
              </a:ext>
            </a:extLst>
          </p:cNvPr>
          <p:cNvCxnSpPr>
            <a:cxnSpLocks/>
          </p:cNvCxnSpPr>
          <p:nvPr/>
        </p:nvCxnSpPr>
        <p:spPr>
          <a:xfrm flipH="1">
            <a:off x="8679800" y="2104975"/>
            <a:ext cx="2807351" cy="574005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A5158BA-D98A-A058-E4F4-BEF449EA81AA}"/>
              </a:ext>
            </a:extLst>
          </p:cNvPr>
          <p:cNvCxnSpPr>
            <a:cxnSpLocks/>
          </p:cNvCxnSpPr>
          <p:nvPr/>
        </p:nvCxnSpPr>
        <p:spPr>
          <a:xfrm flipH="1" flipV="1">
            <a:off x="8670131" y="5281999"/>
            <a:ext cx="2762673" cy="74504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553EE4-F3B6-93F6-E244-BE31373A9484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8232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Xiao et al (2015)               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898790" y="4482636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396049" y="489988"/>
            <a:ext cx="461082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Reaching movements: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82C294-C77E-11E4-4B86-D8F4C368581B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4501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071725" y="2519663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563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A32D0-BEF1-CF7C-751C-65D7DDA734FB}"/>
              </a:ext>
            </a:extLst>
          </p:cNvPr>
          <p:cNvGrpSpPr/>
          <p:nvPr/>
        </p:nvGrpSpPr>
        <p:grpSpPr>
          <a:xfrm>
            <a:off x="7556401" y="2106067"/>
            <a:ext cx="4151575" cy="3854505"/>
            <a:chOff x="7556401" y="2106067"/>
            <a:chExt cx="4151575" cy="385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1168A-8C61-E2E4-1860-D1656B17B43B}"/>
                </a:ext>
              </a:extLst>
            </p:cNvPr>
            <p:cNvGrpSpPr/>
            <p:nvPr/>
          </p:nvGrpSpPr>
          <p:grpSpPr>
            <a:xfrm>
              <a:off x="7556401" y="2106067"/>
              <a:ext cx="4151575" cy="3439220"/>
              <a:chOff x="7556401" y="2106067"/>
              <a:chExt cx="4151575" cy="343922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21245EE-3254-65A8-6DE7-8FAE1C82FF2C}"/>
                  </a:ext>
                </a:extLst>
              </p:cNvPr>
              <p:cNvGrpSpPr/>
              <p:nvPr/>
            </p:nvGrpSpPr>
            <p:grpSpPr>
              <a:xfrm>
                <a:off x="7556401" y="2106067"/>
                <a:ext cx="4151575" cy="3439220"/>
                <a:chOff x="7556401" y="2106067"/>
                <a:chExt cx="4151575" cy="3439220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9D8A359-6897-4CCA-7C16-DBEAE4DA0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4137" b="92141" l="4027" r="91563">
                              <a14:foregroundMark x1="4027" y1="46639" x2="4027" y2="50879"/>
                              <a14:foregroundMark x1="67114" y1="89245" x2="67402" y2="92141"/>
                              <a14:foregroundMark x1="39789" y1="6929" x2="83893" y2="8583"/>
                              <a14:foregroundMark x1="91563" y1="8583" x2="90700" y2="22027"/>
                              <a14:foregroundMark x1="90604" y1="4137" x2="58485" y2="41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17127"/>
                <a:stretch/>
              </p:blipFill>
              <p:spPr>
                <a:xfrm>
                  <a:off x="7556401" y="2106067"/>
                  <a:ext cx="4151575" cy="3189833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7083863-41B1-E467-A5C1-72B3460CF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8" t="46660" r="80523" b="46281"/>
                <a:stretch/>
              </p:blipFill>
              <p:spPr>
                <a:xfrm>
                  <a:off x="8174408" y="3935185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8AF9E52-7EDD-849D-F4E6-22EF2C08D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026" t="46334" r="66465" b="46607"/>
                <a:stretch/>
              </p:blipFill>
              <p:spPr>
                <a:xfrm>
                  <a:off x="8770556" y="3851899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9AE0EC1-8CC3-0F4C-9070-7B1D6ABF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50" t="70891" r="6941" b="22050"/>
                <a:stretch/>
              </p:blipFill>
              <p:spPr>
                <a:xfrm>
                  <a:off x="11132755" y="5267701"/>
                  <a:ext cx="191263" cy="27758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D78B84F-3F73-6D49-3876-ECDFFC755094}"/>
                  </a:ext>
                </a:extLst>
              </p:cNvPr>
              <p:cNvGrpSpPr/>
              <p:nvPr/>
            </p:nvGrpSpPr>
            <p:grpSpPr>
              <a:xfrm>
                <a:off x="8835633" y="2645875"/>
                <a:ext cx="2714304" cy="1082458"/>
                <a:chOff x="9240157" y="2182586"/>
                <a:chExt cx="2438888" cy="963385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DCF4100-5BEA-46CE-214F-0A37FA183DFF}"/>
                    </a:ext>
                  </a:extLst>
                </p:cNvPr>
                <p:cNvSpPr/>
                <p:nvPr/>
              </p:nvSpPr>
              <p:spPr>
                <a:xfrm>
                  <a:off x="9240157" y="2182586"/>
                  <a:ext cx="2296886" cy="963385"/>
                </a:xfrm>
                <a:custGeom>
                  <a:avLst/>
                  <a:gdLst>
                    <a:gd name="connsiteX0" fmla="*/ 0 w 2296886"/>
                    <a:gd name="connsiteY0" fmla="*/ 9071 h 963385"/>
                    <a:gd name="connsiteX1" fmla="*/ 221343 w 2296886"/>
                    <a:gd name="connsiteY1" fmla="*/ 959757 h 963385"/>
                    <a:gd name="connsiteX2" fmla="*/ 2110014 w 2296886"/>
                    <a:gd name="connsiteY2" fmla="*/ 963385 h 963385"/>
                    <a:gd name="connsiteX3" fmla="*/ 2296886 w 2296886"/>
                    <a:gd name="connsiteY3" fmla="*/ 0 h 963385"/>
                    <a:gd name="connsiteX4" fmla="*/ 0 w 2296886"/>
                    <a:gd name="connsiteY4" fmla="*/ 9071 h 96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886" h="963385">
                      <a:moveTo>
                        <a:pt x="0" y="9071"/>
                      </a:moveTo>
                      <a:lnTo>
                        <a:pt x="221343" y="959757"/>
                      </a:lnTo>
                      <a:lnTo>
                        <a:pt x="2110014" y="963385"/>
                      </a:lnTo>
                      <a:lnTo>
                        <a:pt x="2296886" y="0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0887A88-DF4F-81D8-133E-B5FF65247C2F}"/>
                    </a:ext>
                  </a:extLst>
                </p:cNvPr>
                <p:cNvSpPr/>
                <p:nvPr/>
              </p:nvSpPr>
              <p:spPr>
                <a:xfrm>
                  <a:off x="9612489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77F7017-0CEA-6D4B-31CA-B10366D6E454}"/>
                    </a:ext>
                  </a:extLst>
                </p:cNvPr>
                <p:cNvSpPr/>
                <p:nvPr/>
              </p:nvSpPr>
              <p:spPr>
                <a:xfrm>
                  <a:off x="11012184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E4E388E-E5FA-E9E4-5014-95125A3BF56B}"/>
                    </a:ext>
                  </a:extLst>
                </p:cNvPr>
                <p:cNvSpPr txBox="1"/>
                <p:nvPr/>
              </p:nvSpPr>
              <p:spPr>
                <a:xfrm>
                  <a:off x="9911443" y="2437950"/>
                  <a:ext cx="1003286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2800" dirty="0"/>
                    <a:t>radio</a:t>
                  </a:r>
                  <a:endParaRPr lang="he-IL" sz="28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76A8BD-A390-0C0A-8D63-502E3006DE58}"/>
                    </a:ext>
                  </a:extLst>
                </p:cNvPr>
                <p:cNvSpPr txBox="1"/>
                <p:nvPr/>
              </p:nvSpPr>
              <p:spPr>
                <a:xfrm>
                  <a:off x="9341304" y="2182586"/>
                  <a:ext cx="2337741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 Artificial           Natural</a:t>
                  </a:r>
                  <a:endParaRPr lang="he-IL" b="1" dirty="0"/>
                </a:p>
              </p:txBody>
            </p:sp>
          </p:grp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86536-2557-BE2B-1D62-D139B3A8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9959036" y="5083629"/>
              <a:ext cx="669473" cy="876943"/>
            </a:xfrm>
            <a:prstGeom prst="rect">
              <a:avLst/>
            </a:prstGeom>
          </p:spPr>
        </p:pic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6960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369193-80FF-12D6-6AB0-C6372E647A28}"/>
              </a:ext>
            </a:extLst>
          </p:cNvPr>
          <p:cNvSpPr/>
          <p:nvPr/>
        </p:nvSpPr>
        <p:spPr>
          <a:xfrm>
            <a:off x="4547629" y="4687610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81E54-348E-2730-CB23-0A97E7D0F19C}"/>
              </a:ext>
            </a:extLst>
          </p:cNvPr>
          <p:cNvSpPr/>
          <p:nvPr/>
        </p:nvSpPr>
        <p:spPr>
          <a:xfrm>
            <a:off x="4981054" y="5404289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708986" y="4956349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7135 -0.06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5080128" y="766083"/>
            <a:ext cx="28093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Reaction time</a:t>
            </a:r>
          </a:p>
          <a:p>
            <a:endParaRPr lang="en-US" sz="2400" b="1" dirty="0"/>
          </a:p>
          <a:p>
            <a:r>
              <a:rPr lang="en-US" sz="2400" b="1" dirty="0"/>
              <a:t>Movement duration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A035B-3222-D50D-CC7E-232D49C00813}"/>
              </a:ext>
            </a:extLst>
          </p:cNvPr>
          <p:cNvCxnSpPr>
            <a:cxnSpLocks/>
          </p:cNvCxnSpPr>
          <p:nvPr/>
        </p:nvCxnSpPr>
        <p:spPr>
          <a:xfrm flipH="1" flipV="1">
            <a:off x="9790561" y="3734912"/>
            <a:ext cx="579923" cy="2028626"/>
          </a:xfrm>
          <a:prstGeom prst="straightConnector1">
            <a:avLst/>
          </a:prstGeom>
          <a:ln w="19050">
            <a:solidFill>
              <a:srgbClr val="7F7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CC964-446B-B124-E5DB-3E5E820471FD}"/>
              </a:ext>
            </a:extLst>
          </p:cNvPr>
          <p:cNvGrpSpPr/>
          <p:nvPr/>
        </p:nvGrpSpPr>
        <p:grpSpPr>
          <a:xfrm>
            <a:off x="8480020" y="3257557"/>
            <a:ext cx="3338439" cy="3225019"/>
            <a:chOff x="8480020" y="3257557"/>
            <a:chExt cx="3338439" cy="32250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9052434" y="6096100"/>
              <a:ext cx="27660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434" y="3350794"/>
              <a:ext cx="0" cy="2745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9218188" y="3257557"/>
              <a:ext cx="2600269" cy="466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10188405" y="5266788"/>
              <a:ext cx="113298" cy="99298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10431284" y="600250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7792932" y="4509618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9833710" y="6113244"/>
              <a:ext cx="139027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10461674" y="4901436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10312099" y="5696999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10843121" y="4678485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11264453" y="4507603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11525846" y="412833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11473373" y="373491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2E9D3-08DF-31AC-0DEF-66AA1B79CB17}"/>
              </a:ext>
            </a:extLst>
          </p:cNvPr>
          <p:cNvGrpSpPr/>
          <p:nvPr/>
        </p:nvGrpSpPr>
        <p:grpSpPr>
          <a:xfrm>
            <a:off x="10188405" y="3741188"/>
            <a:ext cx="1165394" cy="1625211"/>
            <a:chOff x="10188405" y="341127"/>
            <a:chExt cx="1165394" cy="16252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08E112-7862-11BB-8429-200311CDD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10" y="341127"/>
              <a:ext cx="1068689" cy="1540454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BAB2E8-76AB-F695-70F9-24847A1442DD}"/>
                </a:ext>
              </a:extLst>
            </p:cNvPr>
            <p:cNvSpPr/>
            <p:nvPr/>
          </p:nvSpPr>
          <p:spPr>
            <a:xfrm>
              <a:off x="10188405" y="186704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06EB-DC44-EED1-06AC-8B22B8DDC463}"/>
                </a:ext>
              </a:extLst>
            </p:cNvPr>
            <p:cNvSpPr/>
            <p:nvPr/>
          </p:nvSpPr>
          <p:spPr>
            <a:xfrm>
              <a:off x="10463994" y="1501785"/>
              <a:ext cx="113298" cy="992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4187708" y="3257557"/>
            <a:ext cx="3338439" cy="3225019"/>
            <a:chOff x="7877293" y="510134"/>
            <a:chExt cx="2703388" cy="2611543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524023"/>
              <a:ext cx="1411850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4465" y="786400"/>
            <a:ext cx="958330" cy="121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27B1D-7B3A-F668-7935-EF538AEF9660}"/>
              </a:ext>
            </a:extLst>
          </p:cNvPr>
          <p:cNvSpPr txBox="1"/>
          <p:nvPr/>
        </p:nvSpPr>
        <p:spPr>
          <a:xfrm>
            <a:off x="9197758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Changes of Mind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FBC52-E9E0-2700-7307-38224880BE0D}"/>
              </a:ext>
            </a:extLst>
          </p:cNvPr>
          <p:cNvSpPr txBox="1"/>
          <p:nvPr/>
        </p:nvSpPr>
        <p:spPr>
          <a:xfrm>
            <a:off x="4931126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Traveled distance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7034F-6B81-F0BA-5121-CAA8334859A8}"/>
              </a:ext>
            </a:extLst>
          </p:cNvPr>
          <p:cNvSpPr txBox="1"/>
          <p:nvPr/>
        </p:nvSpPr>
        <p:spPr>
          <a:xfrm>
            <a:off x="777350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Reach area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A10F9-5F10-B04E-853F-3139E6D59F4D}"/>
              </a:ext>
            </a:extLst>
          </p:cNvPr>
          <p:cNvGrpSpPr/>
          <p:nvPr/>
        </p:nvGrpSpPr>
        <p:grpSpPr>
          <a:xfrm>
            <a:off x="166063" y="3251849"/>
            <a:ext cx="3241790" cy="3230727"/>
            <a:chOff x="-51502" y="3251849"/>
            <a:chExt cx="3241790" cy="3230727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1183239" y="3697767"/>
              <a:ext cx="1470739" cy="242392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1163634" y="3731041"/>
              <a:ext cx="742628" cy="239065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1371259" y="3721328"/>
              <a:ext cx="100896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Area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404659" y="6110512"/>
              <a:ext cx="2785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659" y="3345749"/>
              <a:ext cx="0" cy="2764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1B141A-4450-B846-C644-EB64EF673EC7}"/>
                </a:ext>
              </a:extLst>
            </p:cNvPr>
            <p:cNvSpPr/>
            <p:nvPr/>
          </p:nvSpPr>
          <p:spPr>
            <a:xfrm>
              <a:off x="1943226" y="3749582"/>
              <a:ext cx="773930" cy="2342849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2300" h="1883833">
                  <a:moveTo>
                    <a:pt x="0" y="1883833"/>
                  </a:moveTo>
                  <a:cubicBezTo>
                    <a:pt x="1411" y="1858433"/>
                    <a:pt x="2204" y="1832991"/>
                    <a:pt x="4233" y="1807633"/>
                  </a:cubicBezTo>
                  <a:cubicBezTo>
                    <a:pt x="5029" y="1797687"/>
                    <a:pt x="5726" y="1787594"/>
                    <a:pt x="8467" y="1778000"/>
                  </a:cubicBezTo>
                  <a:cubicBezTo>
                    <a:pt x="11419" y="1767667"/>
                    <a:pt x="16934" y="1758245"/>
                    <a:pt x="21167" y="1748367"/>
                  </a:cubicBezTo>
                  <a:cubicBezTo>
                    <a:pt x="22578" y="1735667"/>
                    <a:pt x="24062" y="1722975"/>
                    <a:pt x="25400" y="1710267"/>
                  </a:cubicBezTo>
                  <a:cubicBezTo>
                    <a:pt x="26884" y="1696163"/>
                    <a:pt x="27168" y="1681899"/>
                    <a:pt x="29633" y="1667933"/>
                  </a:cubicBezTo>
                  <a:cubicBezTo>
                    <a:pt x="31418" y="1657816"/>
                    <a:pt x="35278" y="1648178"/>
                    <a:pt x="38100" y="1638300"/>
                  </a:cubicBezTo>
                  <a:cubicBezTo>
                    <a:pt x="52721" y="1492081"/>
                    <a:pt x="31038" y="1720778"/>
                    <a:pt x="46567" y="1337733"/>
                  </a:cubicBezTo>
                  <a:cubicBezTo>
                    <a:pt x="47319" y="1319188"/>
                    <a:pt x="52525" y="1301090"/>
                    <a:pt x="55033" y="1282700"/>
                  </a:cubicBezTo>
                  <a:cubicBezTo>
                    <a:pt x="71657" y="1160791"/>
                    <a:pt x="45097" y="1340657"/>
                    <a:pt x="63500" y="1198033"/>
                  </a:cubicBezTo>
                  <a:cubicBezTo>
                    <a:pt x="71298" y="1137594"/>
                    <a:pt x="75098" y="1119425"/>
                    <a:pt x="84667" y="1066800"/>
                  </a:cubicBezTo>
                  <a:cubicBezTo>
                    <a:pt x="86078" y="1039989"/>
                    <a:pt x="86987" y="1013147"/>
                    <a:pt x="88900" y="986367"/>
                  </a:cubicBezTo>
                  <a:cubicBezTo>
                    <a:pt x="89810" y="973621"/>
                    <a:pt x="92360" y="961022"/>
                    <a:pt x="93133" y="948267"/>
                  </a:cubicBezTo>
                  <a:cubicBezTo>
                    <a:pt x="100296" y="830076"/>
                    <a:pt x="85975" y="880844"/>
                    <a:pt x="105833" y="821267"/>
                  </a:cubicBezTo>
                  <a:cubicBezTo>
                    <a:pt x="107244" y="811389"/>
                    <a:pt x="108748" y="801524"/>
                    <a:pt x="110067" y="791633"/>
                  </a:cubicBezTo>
                  <a:cubicBezTo>
                    <a:pt x="111571" y="780356"/>
                    <a:pt x="110703" y="768560"/>
                    <a:pt x="114300" y="757767"/>
                  </a:cubicBezTo>
                  <a:cubicBezTo>
                    <a:pt x="117898" y="746974"/>
                    <a:pt x="126751" y="738590"/>
                    <a:pt x="131233" y="728133"/>
                  </a:cubicBezTo>
                  <a:cubicBezTo>
                    <a:pt x="135280" y="718691"/>
                    <a:pt x="136878" y="708378"/>
                    <a:pt x="139700" y="698500"/>
                  </a:cubicBezTo>
                  <a:cubicBezTo>
                    <a:pt x="140195" y="690081"/>
                    <a:pt x="141497" y="624477"/>
                    <a:pt x="148167" y="601133"/>
                  </a:cubicBezTo>
                  <a:cubicBezTo>
                    <a:pt x="151479" y="589541"/>
                    <a:pt x="156634" y="578556"/>
                    <a:pt x="160867" y="567267"/>
                  </a:cubicBezTo>
                  <a:cubicBezTo>
                    <a:pt x="165017" y="538214"/>
                    <a:pt x="163756" y="531854"/>
                    <a:pt x="177800" y="503767"/>
                  </a:cubicBezTo>
                  <a:cubicBezTo>
                    <a:pt x="183754" y="491860"/>
                    <a:pt x="192738" y="481665"/>
                    <a:pt x="198967" y="469900"/>
                  </a:cubicBezTo>
                  <a:cubicBezTo>
                    <a:pt x="205470" y="457617"/>
                    <a:pt x="208479" y="443550"/>
                    <a:pt x="215900" y="431800"/>
                  </a:cubicBezTo>
                  <a:cubicBezTo>
                    <a:pt x="225550" y="416521"/>
                    <a:pt x="239264" y="404172"/>
                    <a:pt x="249767" y="389467"/>
                  </a:cubicBezTo>
                  <a:cubicBezTo>
                    <a:pt x="256822" y="379589"/>
                    <a:pt x="262813" y="368856"/>
                    <a:pt x="270933" y="359833"/>
                  </a:cubicBezTo>
                  <a:cubicBezTo>
                    <a:pt x="275653" y="354588"/>
                    <a:pt x="283147" y="352377"/>
                    <a:pt x="287867" y="347133"/>
                  </a:cubicBezTo>
                  <a:cubicBezTo>
                    <a:pt x="295987" y="338110"/>
                    <a:pt x="301346" y="326895"/>
                    <a:pt x="309033" y="317500"/>
                  </a:cubicBezTo>
                  <a:cubicBezTo>
                    <a:pt x="318837" y="305517"/>
                    <a:pt x="360755" y="269758"/>
                    <a:pt x="364067" y="266700"/>
                  </a:cubicBezTo>
                  <a:cubicBezTo>
                    <a:pt x="399121" y="234343"/>
                    <a:pt x="364212" y="266514"/>
                    <a:pt x="393700" y="228600"/>
                  </a:cubicBezTo>
                  <a:cubicBezTo>
                    <a:pt x="398601" y="222299"/>
                    <a:pt x="405993" y="218162"/>
                    <a:pt x="410633" y="211667"/>
                  </a:cubicBezTo>
                  <a:cubicBezTo>
                    <a:pt x="420198" y="198276"/>
                    <a:pt x="430828" y="184945"/>
                    <a:pt x="436033" y="169333"/>
                  </a:cubicBezTo>
                  <a:cubicBezTo>
                    <a:pt x="437444" y="165100"/>
                    <a:pt x="437708" y="160289"/>
                    <a:pt x="440267" y="156633"/>
                  </a:cubicBezTo>
                  <a:cubicBezTo>
                    <a:pt x="447728" y="145975"/>
                    <a:pt x="458015" y="137521"/>
                    <a:pt x="465667" y="127000"/>
                  </a:cubicBezTo>
                  <a:cubicBezTo>
                    <a:pt x="469379" y="121896"/>
                    <a:pt x="470093" y="114915"/>
                    <a:pt x="474133" y="110067"/>
                  </a:cubicBezTo>
                  <a:cubicBezTo>
                    <a:pt x="477390" y="106158"/>
                    <a:pt x="482763" y="104653"/>
                    <a:pt x="486833" y="101600"/>
                  </a:cubicBezTo>
                  <a:cubicBezTo>
                    <a:pt x="494061" y="96179"/>
                    <a:pt x="501247" y="90670"/>
                    <a:pt x="508000" y="84667"/>
                  </a:cubicBezTo>
                  <a:cubicBezTo>
                    <a:pt x="513966" y="79364"/>
                    <a:pt x="518967" y="73036"/>
                    <a:pt x="524933" y="67733"/>
                  </a:cubicBezTo>
                  <a:cubicBezTo>
                    <a:pt x="531686" y="61730"/>
                    <a:pt x="539347" y="56803"/>
                    <a:pt x="546100" y="50800"/>
                  </a:cubicBezTo>
                  <a:cubicBezTo>
                    <a:pt x="555889" y="42099"/>
                    <a:pt x="563238" y="30755"/>
                    <a:pt x="575733" y="25400"/>
                  </a:cubicBezTo>
                  <a:cubicBezTo>
                    <a:pt x="581081" y="23108"/>
                    <a:pt x="587022" y="22578"/>
                    <a:pt x="592667" y="21167"/>
                  </a:cubicBezTo>
                  <a:cubicBezTo>
                    <a:pt x="596900" y="15522"/>
                    <a:pt x="599626" y="8334"/>
                    <a:pt x="605367" y="4233"/>
                  </a:cubicBezTo>
                  <a:cubicBezTo>
                    <a:pt x="610101" y="851"/>
                    <a:pt x="622300" y="0"/>
                    <a:pt x="62230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EA2B95-9ECD-0A34-4CB4-CC7987B5981E}"/>
                </a:ext>
              </a:extLst>
            </p:cNvPr>
            <p:cNvSpPr/>
            <p:nvPr/>
          </p:nvSpPr>
          <p:spPr>
            <a:xfrm>
              <a:off x="1191921" y="3715816"/>
              <a:ext cx="694958" cy="2369175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800" h="1905000">
                  <a:moveTo>
                    <a:pt x="558800" y="1905000"/>
                  </a:moveTo>
                  <a:cubicBezTo>
                    <a:pt x="557389" y="1742722"/>
                    <a:pt x="558172" y="1580411"/>
                    <a:pt x="554567" y="1418167"/>
                  </a:cubicBezTo>
                  <a:cubicBezTo>
                    <a:pt x="552770" y="1337322"/>
                    <a:pt x="548485" y="1357736"/>
                    <a:pt x="541867" y="1308100"/>
                  </a:cubicBezTo>
                  <a:cubicBezTo>
                    <a:pt x="540178" y="1295434"/>
                    <a:pt x="540560" y="1282438"/>
                    <a:pt x="537633" y="1270000"/>
                  </a:cubicBezTo>
                  <a:cubicBezTo>
                    <a:pt x="534871" y="1258264"/>
                    <a:pt x="529166" y="1247422"/>
                    <a:pt x="524933" y="1236133"/>
                  </a:cubicBezTo>
                  <a:cubicBezTo>
                    <a:pt x="515648" y="1120060"/>
                    <a:pt x="526190" y="1164329"/>
                    <a:pt x="508000" y="1100667"/>
                  </a:cubicBezTo>
                  <a:cubicBezTo>
                    <a:pt x="506589" y="1086556"/>
                    <a:pt x="505526" y="1072405"/>
                    <a:pt x="503767" y="1058333"/>
                  </a:cubicBezTo>
                  <a:cubicBezTo>
                    <a:pt x="500972" y="1035972"/>
                    <a:pt x="497071" y="1021581"/>
                    <a:pt x="491067" y="999067"/>
                  </a:cubicBezTo>
                  <a:cubicBezTo>
                    <a:pt x="488420" y="989141"/>
                    <a:pt x="485849" y="979179"/>
                    <a:pt x="482600" y="969433"/>
                  </a:cubicBezTo>
                  <a:cubicBezTo>
                    <a:pt x="463656" y="912601"/>
                    <a:pt x="475459" y="958532"/>
                    <a:pt x="461433" y="905933"/>
                  </a:cubicBezTo>
                  <a:cubicBezTo>
                    <a:pt x="458435" y="894690"/>
                    <a:pt x="455965" y="883310"/>
                    <a:pt x="452967" y="872067"/>
                  </a:cubicBezTo>
                  <a:cubicBezTo>
                    <a:pt x="450320" y="862141"/>
                    <a:pt x="447147" y="852359"/>
                    <a:pt x="444500" y="842433"/>
                  </a:cubicBezTo>
                  <a:cubicBezTo>
                    <a:pt x="441923" y="832769"/>
                    <a:pt x="431830" y="789590"/>
                    <a:pt x="427567" y="778933"/>
                  </a:cubicBezTo>
                  <a:cubicBezTo>
                    <a:pt x="414423" y="746074"/>
                    <a:pt x="394955" y="715596"/>
                    <a:pt x="385233" y="681567"/>
                  </a:cubicBezTo>
                  <a:cubicBezTo>
                    <a:pt x="374167" y="642831"/>
                    <a:pt x="381361" y="661122"/>
                    <a:pt x="364067" y="626533"/>
                  </a:cubicBezTo>
                  <a:cubicBezTo>
                    <a:pt x="362656" y="616655"/>
                    <a:pt x="362574" y="606494"/>
                    <a:pt x="359833" y="596900"/>
                  </a:cubicBezTo>
                  <a:cubicBezTo>
                    <a:pt x="352510" y="571270"/>
                    <a:pt x="342028" y="561290"/>
                    <a:pt x="330200" y="537633"/>
                  </a:cubicBezTo>
                  <a:cubicBezTo>
                    <a:pt x="323985" y="525202"/>
                    <a:pt x="318017" y="512594"/>
                    <a:pt x="313267" y="499533"/>
                  </a:cubicBezTo>
                  <a:cubicBezTo>
                    <a:pt x="306708" y="481495"/>
                    <a:pt x="302638" y="462628"/>
                    <a:pt x="296333" y="444500"/>
                  </a:cubicBezTo>
                  <a:cubicBezTo>
                    <a:pt x="268815" y="365388"/>
                    <a:pt x="288724" y="439116"/>
                    <a:pt x="266700" y="359833"/>
                  </a:cubicBezTo>
                  <a:cubicBezTo>
                    <a:pt x="252666" y="309312"/>
                    <a:pt x="264144" y="343061"/>
                    <a:pt x="249767" y="296333"/>
                  </a:cubicBezTo>
                  <a:cubicBezTo>
                    <a:pt x="247142" y="287803"/>
                    <a:pt x="244993" y="279058"/>
                    <a:pt x="241300" y="270933"/>
                  </a:cubicBezTo>
                  <a:cubicBezTo>
                    <a:pt x="229174" y="244258"/>
                    <a:pt x="228004" y="253734"/>
                    <a:pt x="211667" y="228600"/>
                  </a:cubicBezTo>
                  <a:cubicBezTo>
                    <a:pt x="190703" y="196348"/>
                    <a:pt x="172157" y="155225"/>
                    <a:pt x="143933" y="127000"/>
                  </a:cubicBezTo>
                  <a:cubicBezTo>
                    <a:pt x="128411" y="111478"/>
                    <a:pt x="114929" y="93604"/>
                    <a:pt x="97367" y="80433"/>
                  </a:cubicBezTo>
                  <a:cubicBezTo>
                    <a:pt x="91722" y="76200"/>
                    <a:pt x="85422" y="72722"/>
                    <a:pt x="80433" y="67733"/>
                  </a:cubicBezTo>
                  <a:cubicBezTo>
                    <a:pt x="52954" y="40255"/>
                    <a:pt x="83876" y="58872"/>
                    <a:pt x="50800" y="42333"/>
                  </a:cubicBezTo>
                  <a:cubicBezTo>
                    <a:pt x="47978" y="38100"/>
                    <a:pt x="45931" y="33231"/>
                    <a:pt x="42333" y="29633"/>
                  </a:cubicBezTo>
                  <a:cubicBezTo>
                    <a:pt x="22169" y="9469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571589" y="3251849"/>
              <a:ext cx="2618699" cy="469479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0AA2F-C4A1-1907-E42F-399AD9BAF201}"/>
                </a:ext>
              </a:extLst>
            </p:cNvPr>
            <p:cNvSpPr txBox="1"/>
            <p:nvPr/>
          </p:nvSpPr>
          <p:spPr>
            <a:xfrm>
              <a:off x="1618047" y="6113244"/>
              <a:ext cx="5764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1A9593-714D-49A7-48FC-DF8170BD363D}"/>
                </a:ext>
              </a:extLst>
            </p:cNvPr>
            <p:cNvSpPr txBox="1"/>
            <p:nvPr/>
          </p:nvSpPr>
          <p:spPr>
            <a:xfrm rot="16200000">
              <a:off x="-738590" y="4513355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2884529" y="5749073"/>
            <a:ext cx="273650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</a:t>
            </a:r>
            <a:endParaRPr lang="he-IL" sz="24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2063" r="58044" b="54690"/>
          <a:stretch/>
        </p:blipFill>
        <p:spPr bwMode="auto">
          <a:xfrm>
            <a:off x="2970901" y="1256322"/>
            <a:ext cx="6087392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41F6CB-7425-A4E9-8BBD-41B1E06D3F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5" t="48431" r="41417" b="8322"/>
          <a:stretch/>
        </p:blipFill>
        <p:spPr bwMode="auto">
          <a:xfrm>
            <a:off x="9174696" y="1256322"/>
            <a:ext cx="2975267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6D34D5-8852-A289-CCC3-4250449D1F52}"/>
              </a:ext>
            </a:extLst>
          </p:cNvPr>
          <p:cNvSpPr/>
          <p:nvPr/>
        </p:nvSpPr>
        <p:spPr>
          <a:xfrm>
            <a:off x="9960456" y="1982432"/>
            <a:ext cx="2136672" cy="2892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68" y="4339126"/>
            <a:ext cx="1498415" cy="52714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3829477" y="1518446"/>
            <a:ext cx="5378922" cy="3389087"/>
            <a:chOff x="1446451" y="1480455"/>
            <a:chExt cx="5378922" cy="3389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480455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8508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7E70F-86AC-4E7C-7EAC-0AB1C2648B6D}"/>
              </a:ext>
            </a:extLst>
          </p:cNvPr>
          <p:cNvSpPr txBox="1"/>
          <p:nvPr/>
        </p:nvSpPr>
        <p:spPr>
          <a:xfrm>
            <a:off x="6460295" y="5751879"/>
            <a:ext cx="44591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Decision made before movement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 animBg="1"/>
      <p:bldP spid="40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750ms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8308 0.06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2904758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0909"/>
            <a:ext cx="12192000" cy="61595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423625" y="11047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4F508-9287-8954-734E-82A9F5BC1D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52294" r="25110" b="9319"/>
          <a:stretch/>
        </p:blipFill>
        <p:spPr bwMode="auto">
          <a:xfrm>
            <a:off x="436319" y="2571206"/>
            <a:ext cx="10948932" cy="32451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1BB6C-D5DA-4879-19FB-D3AD7EAC7B22}"/>
              </a:ext>
            </a:extLst>
          </p:cNvPr>
          <p:cNvCxnSpPr/>
          <p:nvPr/>
        </p:nvCxnSpPr>
        <p:spPr>
          <a:xfrm flipV="1">
            <a:off x="7086600" y="3055475"/>
            <a:ext cx="939800" cy="1219200"/>
          </a:xfrm>
          <a:prstGeom prst="line">
            <a:avLst/>
          </a:prstGeom>
          <a:ln>
            <a:solidFill>
              <a:srgbClr val="005AB5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98829-1154-9C32-892E-A5E732D6E3E5}"/>
              </a:ext>
            </a:extLst>
          </p:cNvPr>
          <p:cNvCxnSpPr>
            <a:cxnSpLocks/>
          </p:cNvCxnSpPr>
          <p:nvPr/>
        </p:nvCxnSpPr>
        <p:spPr>
          <a:xfrm flipH="1" flipV="1">
            <a:off x="9791700" y="3176125"/>
            <a:ext cx="961175" cy="1913121"/>
          </a:xfrm>
          <a:prstGeom prst="line">
            <a:avLst/>
          </a:prstGeom>
          <a:ln>
            <a:solidFill>
              <a:srgbClr val="005AB5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7CF07C-8E05-2615-88AC-807B6A84F6E7}"/>
              </a:ext>
            </a:extLst>
          </p:cNvPr>
          <p:cNvCxnSpPr>
            <a:cxnSpLocks/>
          </p:cNvCxnSpPr>
          <p:nvPr/>
        </p:nvCxnSpPr>
        <p:spPr>
          <a:xfrm flipH="1" flipV="1">
            <a:off x="4360125" y="3055475"/>
            <a:ext cx="961175" cy="387350"/>
          </a:xfrm>
          <a:prstGeom prst="line">
            <a:avLst/>
          </a:prstGeom>
          <a:ln>
            <a:solidFill>
              <a:srgbClr val="005AB5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2, w/o deviant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t="3425" r="24062" b="10184"/>
          <a:stretch/>
        </p:blipFill>
        <p:spPr>
          <a:xfrm>
            <a:off x="1035050" y="492254"/>
            <a:ext cx="9791700" cy="6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5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3692177" y="2153708"/>
            <a:ext cx="5830252" cy="3589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4531620" y="2136172"/>
            <a:ext cx="4875685" cy="3233784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239145" y="1261209"/>
            <a:ext cx="3327454" cy="5255514"/>
            <a:chOff x="585495" y="1013237"/>
            <a:chExt cx="3327454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585495" y="1488170"/>
              <a:ext cx="880822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5" t="52466" r="41481" b="10544"/>
          <a:stretch/>
        </p:blipFill>
        <p:spPr bwMode="auto">
          <a:xfrm>
            <a:off x="9443193" y="2153708"/>
            <a:ext cx="2748807" cy="32640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977DE6-B7F2-C85A-9762-83C2448278BC}"/>
              </a:ext>
            </a:extLst>
          </p:cNvPr>
          <p:cNvSpPr/>
          <p:nvPr/>
        </p:nvSpPr>
        <p:spPr>
          <a:xfrm>
            <a:off x="10179678" y="2455655"/>
            <a:ext cx="1715969" cy="283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955731"/>
            <a:ext cx="116944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Less valid trials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490519" y="1821838"/>
            <a:ext cx="3629683" cy="4565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341530-02E1-FD6E-7D34-76ADF73F8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8" t="54779" r="74428" b="7319"/>
          <a:stretch/>
        </p:blipFill>
        <p:spPr>
          <a:xfrm>
            <a:off x="7804150" y="2066257"/>
            <a:ext cx="3643556" cy="42659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EC3C92-F786-31C9-7651-C51694C5895B}"/>
              </a:ext>
            </a:extLst>
          </p:cNvPr>
          <p:cNvSpPr/>
          <p:nvPr/>
        </p:nvSpPr>
        <p:spPr>
          <a:xfrm>
            <a:off x="14228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96C886-A167-2B70-D466-7F3FE897F578}"/>
              </a:ext>
            </a:extLst>
          </p:cNvPr>
          <p:cNvSpPr/>
          <p:nvPr/>
        </p:nvSpPr>
        <p:spPr>
          <a:xfrm>
            <a:off x="89031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5055" r="58027" b="54781"/>
          <a:stretch/>
        </p:blipFill>
        <p:spPr bwMode="auto">
          <a:xfrm>
            <a:off x="3824192" y="1432560"/>
            <a:ext cx="7418857" cy="4611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51149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Keyboard session, Reaching session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5715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89BEA-B153-7756-5AA8-6968140420B1}"/>
              </a:ext>
            </a:extLst>
          </p:cNvPr>
          <p:cNvGrpSpPr/>
          <p:nvPr/>
        </p:nvGrpSpPr>
        <p:grpSpPr>
          <a:xfrm>
            <a:off x="4667251" y="1600537"/>
            <a:ext cx="6671573" cy="4030080"/>
            <a:chOff x="4667250" y="1599194"/>
            <a:chExt cx="6671573" cy="40300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4667250" y="1867315"/>
              <a:ext cx="6671573" cy="376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556BA7-7D6B-5BD7-8F24-CE3E9FAE2307}"/>
                </a:ext>
              </a:extLst>
            </p:cNvPr>
            <p:cNvSpPr/>
            <p:nvPr/>
          </p:nvSpPr>
          <p:spPr>
            <a:xfrm>
              <a:off x="10528300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2BA9F-DFD2-4523-59BC-1BDCD23316C9}"/>
                </a:ext>
              </a:extLst>
            </p:cNvPr>
            <p:cNvSpPr/>
            <p:nvPr/>
          </p:nvSpPr>
          <p:spPr>
            <a:xfrm>
              <a:off x="4764435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8209344-DB18-1795-674C-D21C8AA6F29A}"/>
              </a:ext>
            </a:extLst>
          </p:cNvPr>
          <p:cNvSpPr/>
          <p:nvPr/>
        </p:nvSpPr>
        <p:spPr>
          <a:xfrm>
            <a:off x="9058771" y="4778140"/>
            <a:ext cx="2027910" cy="83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1" y="5389074"/>
            <a:ext cx="12192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           Cohen’s d = 0.69                                                      Cohen’s d = 1.17                   Cohen’s d = 1.17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52477" r="41102" b="10206"/>
          <a:stretch/>
        </p:blipFill>
        <p:spPr bwMode="auto">
          <a:xfrm>
            <a:off x="16220" y="1538886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2477" r="24516" b="10206"/>
          <a:stretch/>
        </p:blipFill>
        <p:spPr bwMode="auto">
          <a:xfrm>
            <a:off x="2776698" y="1533588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52426" r="58065" b="10206"/>
          <a:stretch/>
        </p:blipFill>
        <p:spPr bwMode="auto">
          <a:xfrm>
            <a:off x="5486949" y="1533588"/>
            <a:ext cx="3170497" cy="36760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5043" r="41697" b="58225"/>
          <a:stretch/>
        </p:blipFill>
        <p:spPr bwMode="auto">
          <a:xfrm>
            <a:off x="8949166" y="1533588"/>
            <a:ext cx="3170497" cy="3613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6CC9E-6017-8F07-16BC-A409B54F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510" y="466765"/>
            <a:ext cx="2225411" cy="9187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FF22B7-4940-1D08-FF48-409D648D8551}"/>
              </a:ext>
            </a:extLst>
          </p:cNvPr>
          <p:cNvSpPr/>
          <p:nvPr/>
        </p:nvSpPr>
        <p:spPr>
          <a:xfrm>
            <a:off x="-4924501" y="0"/>
            <a:ext cx="4892606" cy="40771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D4370-EC95-2601-5CA3-10999E19368D}"/>
              </a:ext>
            </a:extLst>
          </p:cNvPr>
          <p:cNvGrpSpPr/>
          <p:nvPr/>
        </p:nvGrpSpPr>
        <p:grpSpPr>
          <a:xfrm>
            <a:off x="2943661" y="5560738"/>
            <a:ext cx="3630319" cy="1308902"/>
            <a:chOff x="282731" y="5647267"/>
            <a:chExt cx="8329685" cy="300324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82731" y="5647267"/>
              <a:ext cx="8329685" cy="3003247"/>
              <a:chOff x="43245" y="3854753"/>
              <a:chExt cx="8329685" cy="3003247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4" name="Picture 10" descr="Pin on Amazing Animals and Birds">
                <a:extLst>
                  <a:ext uri="{FF2B5EF4-FFF2-40B4-BE49-F238E27FC236}">
                    <a16:creationId xmlns:a16="http://schemas.microsoft.com/office/drawing/2014/main" id="{F267DC34-0AEA-2D39-378D-0EC5E8CE1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Graphic 34" descr="Close with solid fill">
                <a:extLst>
                  <a:ext uri="{FF2B5EF4-FFF2-40B4-BE49-F238E27FC236}">
                    <a16:creationId xmlns:a16="http://schemas.microsoft.com/office/drawing/2014/main" id="{71DA1630-EA7D-391D-0D0A-99A2462F6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</p:grpSp>
        <p:pic>
          <p:nvPicPr>
            <p:cNvPr id="30" name="Picture 10" descr="Pin on Amazing Animals and Birds">
              <a:extLst>
                <a:ext uri="{FF2B5EF4-FFF2-40B4-BE49-F238E27FC236}">
                  <a16:creationId xmlns:a16="http://schemas.microsoft.com/office/drawing/2014/main" id="{0F3D6D1F-634A-E4C4-A120-26E765345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FFD12-CBBD-D961-2F35-C40198395074}"/>
              </a:ext>
            </a:extLst>
          </p:cNvPr>
          <p:cNvGrpSpPr/>
          <p:nvPr/>
        </p:nvGrpSpPr>
        <p:grpSpPr>
          <a:xfrm>
            <a:off x="4286174" y="718235"/>
            <a:ext cx="1101927" cy="659670"/>
            <a:chOff x="9877050" y="1603532"/>
            <a:chExt cx="1101927" cy="659670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80E46E03-067C-C5E0-DC88-49C22AD6D836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1ECB15-913B-4341-1DE7-E15B3B2E6EFF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2D64FA3-5BC4-66DF-54A6-C3C12C584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DF52E7C-6EC5-62E6-9C1F-116F553A4259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156980" y="2261179"/>
            <a:ext cx="4100669" cy="44319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Information lost in averaging?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Conscious  </a:t>
            </a:r>
            <a:r>
              <a:rPr lang="en-US" sz="2400" b="1" dirty="0"/>
              <a:t>&gt;</a:t>
            </a:r>
            <a:r>
              <a:rPr lang="en-US" sz="2400" dirty="0"/>
              <a:t> Unconscious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1600" dirty="0"/>
              <a:t>Dynamic start -</a:t>
            </a:r>
            <a:r>
              <a:rPr lang="en-US" dirty="0"/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Scherbaum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Kieslich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61935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Xiao et al. (2015)             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314950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1777636" y="1563303"/>
            <a:ext cx="202376" cy="363782"/>
            <a:chOff x="1234072" y="1784007"/>
            <a:chExt cx="434940" cy="78183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35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563303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1075821" y="2266789"/>
            <a:ext cx="212014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005194" y="2266789"/>
            <a:ext cx="231488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8CF011-01C8-7FDE-9376-5123C4C1029D}"/>
              </a:ext>
            </a:extLst>
          </p:cNvPr>
          <p:cNvCxnSpPr>
            <a:cxnSpLocks/>
          </p:cNvCxnSpPr>
          <p:nvPr/>
        </p:nvCxnSpPr>
        <p:spPr>
          <a:xfrm>
            <a:off x="4224191" y="2524417"/>
            <a:ext cx="3130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4F112E-F692-D5E5-EE79-149A416C0C16}"/>
              </a:ext>
            </a:extLst>
          </p:cNvPr>
          <p:cNvCxnSpPr>
            <a:cxnSpLocks/>
          </p:cNvCxnSpPr>
          <p:nvPr/>
        </p:nvCxnSpPr>
        <p:spPr>
          <a:xfrm>
            <a:off x="4224191" y="3974949"/>
            <a:ext cx="368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6B691B-86B4-F092-24E8-3827BD062972}"/>
              </a:ext>
            </a:extLst>
          </p:cNvPr>
          <p:cNvSpPr txBox="1"/>
          <p:nvPr/>
        </p:nvSpPr>
        <p:spPr>
          <a:xfrm>
            <a:off x="4144015" y="2598003"/>
            <a:ext cx="259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50B5E-575D-7325-19EB-10674EF523E7}"/>
              </a:ext>
            </a:extLst>
          </p:cNvPr>
          <p:cNvSpPr txBox="1"/>
          <p:nvPr/>
        </p:nvSpPr>
        <p:spPr>
          <a:xfrm>
            <a:off x="4144015" y="4105400"/>
            <a:ext cx="3680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AUC</a:t>
            </a:r>
            <a:r>
              <a:rPr lang="en-US" sz="1600" dirty="0"/>
              <a:t> = 0.71</a:t>
            </a:r>
          </a:p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reach</a:t>
            </a:r>
            <a:r>
              <a:rPr lang="en-US" sz="1600" baseline="-25000" dirty="0"/>
              <a:t> area</a:t>
            </a:r>
            <a:r>
              <a:rPr lang="en-US" sz="1600" dirty="0"/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0AAFB636-5CBA-F633-5C3B-FEE884FDC88F}"/>
              </a:ext>
            </a:extLst>
          </p:cNvPr>
          <p:cNvSpPr/>
          <p:nvPr/>
        </p:nvSpPr>
        <p:spPr>
          <a:xfrm rot="10800000" flipH="1">
            <a:off x="4377635" y="2709259"/>
            <a:ext cx="6688352" cy="130886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10" grpId="0" animBg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609729"/>
            <a:ext cx="11192593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pPr lvl="1"/>
            <a:r>
              <a:rPr lang="en-US" sz="2400" dirty="0"/>
              <a:t>More complexity		Higher variability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Less valid trials		Lower SNR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Long-lasting reach  vs.  short-lasting unconscious effects</a:t>
            </a:r>
          </a:p>
          <a:p>
            <a:pPr lvl="1"/>
            <a:r>
              <a:rPr lang="en-US" sz="2400" dirty="0"/>
              <a:t>UC effect in 24-94% of movement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876777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975780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994979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3497693" y="209511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95E05-6405-B5FC-A12A-9EB1787AF365}"/>
              </a:ext>
            </a:extLst>
          </p:cNvPr>
          <p:cNvSpPr txBox="1"/>
          <p:nvPr/>
        </p:nvSpPr>
        <p:spPr>
          <a:xfrm>
            <a:off x="7993988" y="2383813"/>
            <a:ext cx="305589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Obscure the UC effect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F0C4CE-8559-2EF1-54FF-C283F999C37C}"/>
              </a:ext>
            </a:extLst>
          </p:cNvPr>
          <p:cNvSpPr/>
          <p:nvPr/>
        </p:nvSpPr>
        <p:spPr>
          <a:xfrm>
            <a:off x="3497693" y="320688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604651D-FB32-5BD5-A02F-DF26C8459824}"/>
              </a:ext>
            </a:extLst>
          </p:cNvPr>
          <p:cNvSpPr/>
          <p:nvPr/>
        </p:nvSpPr>
        <p:spPr>
          <a:xfrm rot="20540096">
            <a:off x="6915176" y="293798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B407D1-3E1A-0473-F511-523B029CCA47}"/>
              </a:ext>
            </a:extLst>
          </p:cNvPr>
          <p:cNvSpPr/>
          <p:nvPr/>
        </p:nvSpPr>
        <p:spPr>
          <a:xfrm rot="846860">
            <a:off x="6913996" y="2235436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4849F8-8095-873B-385D-AB1043FF24A3}"/>
              </a:ext>
            </a:extLst>
          </p:cNvPr>
          <p:cNvGrpSpPr/>
          <p:nvPr/>
        </p:nvGrpSpPr>
        <p:grpSpPr>
          <a:xfrm>
            <a:off x="8608197" y="2542013"/>
            <a:ext cx="3151357" cy="4144164"/>
            <a:chOff x="8608197" y="2542013"/>
            <a:chExt cx="3151357" cy="41441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4EEE97-DC9A-18D6-4890-88CACCA69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52" t="4823" r="74152" b="54742"/>
            <a:stretch/>
          </p:blipFill>
          <p:spPr>
            <a:xfrm>
              <a:off x="8608197" y="2610652"/>
              <a:ext cx="3151357" cy="40755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8DA2E-7FB2-5965-5448-F3A91DB5C06A}"/>
                </a:ext>
              </a:extLst>
            </p:cNvPr>
            <p:cNvSpPr txBox="1"/>
            <p:nvPr/>
          </p:nvSpPr>
          <p:spPr>
            <a:xfrm>
              <a:off x="9278636" y="2542013"/>
              <a:ext cx="21292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Incorrect answers</a:t>
              </a:r>
              <a:endParaRPr lang="en-US" sz="2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unconscious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Motion tracking sensitivity is comparable to keyboard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lvl="1"/>
            <a:r>
              <a:rPr lang="en-US" sz="2400" dirty="0"/>
              <a:t>Allows 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tracks ongoing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7F7DCE-2114-17D3-13D4-2148964D859E}"/>
              </a:ext>
            </a:extLst>
          </p:cNvPr>
          <p:cNvGrpSpPr/>
          <p:nvPr/>
        </p:nvGrpSpPr>
        <p:grpSpPr>
          <a:xfrm>
            <a:off x="5837986" y="1200501"/>
            <a:ext cx="6354014" cy="3909339"/>
            <a:chOff x="6096000" y="488989"/>
            <a:chExt cx="6078959" cy="37401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B060B0-18F1-A629-FE08-FF233C82D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7" t="4824" r="52657" b="51156"/>
            <a:stretch/>
          </p:blipFill>
          <p:spPr>
            <a:xfrm>
              <a:off x="6096000" y="638898"/>
              <a:ext cx="6078959" cy="35902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08B0B-B9D4-99F5-E679-EE4660FC56F6}"/>
                </a:ext>
              </a:extLst>
            </p:cNvPr>
            <p:cNvSpPr txBox="1"/>
            <p:nvPr/>
          </p:nvSpPr>
          <p:spPr>
            <a:xfrm>
              <a:off x="8303834" y="488989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Heading angle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8B1A5-C176-93BF-7834-4E9C23547F66}"/>
              </a:ext>
            </a:extLst>
          </p:cNvPr>
          <p:cNvGrpSpPr/>
          <p:nvPr/>
        </p:nvGrpSpPr>
        <p:grpSpPr>
          <a:xfrm>
            <a:off x="0" y="1559532"/>
            <a:ext cx="5615029" cy="3434454"/>
            <a:chOff x="566960" y="2033888"/>
            <a:chExt cx="5178841" cy="31676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96BFA3-3D78-FFCD-7B0B-7C91FD8C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8" t="51651" r="52656" b="4329"/>
            <a:stretch/>
          </p:blipFill>
          <p:spPr>
            <a:xfrm>
              <a:off x="566960" y="2142950"/>
              <a:ext cx="5178841" cy="30585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1E7E57-0E59-3846-BCEF-A1D5C6AF5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29" t="82167" r="41094" b="11751"/>
            <a:stretch/>
          </p:blipFill>
          <p:spPr>
            <a:xfrm>
              <a:off x="1064579" y="4229099"/>
              <a:ext cx="1207186" cy="4536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E85009-4C92-D23E-D485-F803956AD899}"/>
                </a:ext>
              </a:extLst>
            </p:cNvPr>
            <p:cNvSpPr txBox="1"/>
            <p:nvPr/>
          </p:nvSpPr>
          <p:spPr>
            <a:xfrm>
              <a:off x="2334990" y="2033888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Trajectory 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8BE59A-925A-E211-C34D-4FA5861A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9" y="1134074"/>
            <a:ext cx="6091592" cy="514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055AA1-423F-2CEA-078F-23F08754E04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24339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98C87-4483-4AFA-2336-896BF0D33A41}"/>
              </a:ext>
            </a:extLst>
          </p:cNvPr>
          <p:cNvSpPr txBox="1"/>
          <p:nvPr/>
        </p:nvSpPr>
        <p:spPr>
          <a:xfrm>
            <a:off x="566961" y="749012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XXXXXXX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52F3-3347-5DC9-084A-4CE75761C269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647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F0B804-7FF2-986E-8E0F-D2E94AF4756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D3136-C02E-CD6A-F354-DBA07D15900D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3064714"/>
            <a:ext cx="72917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Remember which feed back was given to which exp</a:t>
            </a:r>
          </a:p>
          <a:p>
            <a:r>
              <a:rPr lang="en-US" sz="2400" b="1" dirty="0"/>
              <a:t>RT limit of each exp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3EBE7-4A92-6DF6-99C1-255FB579A18E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Feedback &amp; RT Limit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803BE-BCEE-9985-124A-B92A7308E42E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Coca Cola Circle Logo Vector (.AI) Free Download">
            <a:extLst>
              <a:ext uri="{FF2B5EF4-FFF2-40B4-BE49-F238E27FC236}">
                <a16:creationId xmlns:a16="http://schemas.microsoft.com/office/drawing/2014/main" id="{2844D501-46D3-BEAD-77D4-BA076064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4991859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AD87CA-307D-AB67-29B0-F01E791E0625}"/>
              </a:ext>
            </a:extLst>
          </p:cNvPr>
          <p:cNvSpPr txBox="1"/>
          <p:nvPr/>
        </p:nvSpPr>
        <p:spPr>
          <a:xfrm>
            <a:off x="171552" y="3731738"/>
            <a:ext cx="21373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Degrading physical properties</a:t>
            </a:r>
            <a:endParaRPr lang="en-US" sz="20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5059916" y="3731738"/>
            <a:ext cx="207216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Suppression with salient stimuli</a:t>
            </a:r>
            <a:endParaRPr lang="en-US" sz="2000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7FFEDB-2029-16C7-6DB5-26A98FA4CDB6}"/>
              </a:ext>
            </a:extLst>
          </p:cNvPr>
          <p:cNvSpPr txBox="1"/>
          <p:nvPr/>
        </p:nvSpPr>
        <p:spPr>
          <a:xfrm>
            <a:off x="10013472" y="3731738"/>
            <a:ext cx="12938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Diverting attention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BB4B38-EA40-2F46-C8D3-5956EF6A9EA4}"/>
              </a:ext>
            </a:extLst>
          </p:cNvPr>
          <p:cNvGrpSpPr/>
          <p:nvPr/>
        </p:nvGrpSpPr>
        <p:grpSpPr>
          <a:xfrm>
            <a:off x="4106104" y="4912377"/>
            <a:ext cx="4049723" cy="1899411"/>
            <a:chOff x="3647215" y="4924353"/>
            <a:chExt cx="4049723" cy="189941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3B833E-119B-C4A8-7976-91AF5C42A5EB}"/>
                </a:ext>
              </a:extLst>
            </p:cNvPr>
            <p:cNvSpPr/>
            <p:nvPr/>
          </p:nvSpPr>
          <p:spPr>
            <a:xfrm>
              <a:off x="6370013" y="5469136"/>
              <a:ext cx="529506" cy="51987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B1C3CF5-6C89-0FB7-4788-ACAC04BE5B01}"/>
                </a:ext>
              </a:extLst>
            </p:cNvPr>
            <p:cNvSpPr/>
            <p:nvPr/>
          </p:nvSpPr>
          <p:spPr>
            <a:xfrm>
              <a:off x="6335439" y="6069662"/>
              <a:ext cx="404647" cy="319276"/>
            </a:xfrm>
            <a:prstGeom prst="ellipse">
              <a:avLst/>
            </a:prstGeom>
            <a:solidFill>
              <a:srgbClr val="4A1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78BBCA3-E567-AEBD-3C27-3AB7AB569879}"/>
                </a:ext>
              </a:extLst>
            </p:cNvPr>
            <p:cNvSpPr/>
            <p:nvPr/>
          </p:nvSpPr>
          <p:spPr>
            <a:xfrm>
              <a:off x="7030880" y="5596184"/>
              <a:ext cx="285306" cy="279949"/>
            </a:xfrm>
            <a:prstGeom prst="ellipse">
              <a:avLst/>
            </a:prstGeom>
            <a:solidFill>
              <a:srgbClr val="4A1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8A59F-A061-AC63-6EA1-399499377148}"/>
                </a:ext>
              </a:extLst>
            </p:cNvPr>
            <p:cNvSpPr/>
            <p:nvPr/>
          </p:nvSpPr>
          <p:spPr>
            <a:xfrm>
              <a:off x="6095999" y="5306658"/>
              <a:ext cx="289034" cy="2855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77F5C9-9871-741A-560C-BB865B01F665}"/>
                </a:ext>
              </a:extLst>
            </p:cNvPr>
            <p:cNvSpPr/>
            <p:nvPr/>
          </p:nvSpPr>
          <p:spPr>
            <a:xfrm>
              <a:off x="7052441" y="5731261"/>
              <a:ext cx="404647" cy="4330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A74782-859A-EEAC-CC82-6F44D1486C55}"/>
                </a:ext>
              </a:extLst>
            </p:cNvPr>
            <p:cNvSpPr/>
            <p:nvPr/>
          </p:nvSpPr>
          <p:spPr>
            <a:xfrm>
              <a:off x="6095999" y="5731261"/>
              <a:ext cx="650598" cy="5479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189076-CD25-4CBF-ECFE-B0F0149D547D}"/>
                </a:ext>
              </a:extLst>
            </p:cNvPr>
            <p:cNvSpPr/>
            <p:nvPr/>
          </p:nvSpPr>
          <p:spPr>
            <a:xfrm>
              <a:off x="6927560" y="5241581"/>
              <a:ext cx="529506" cy="433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B60C1D-BC59-4524-C905-A724420449A5}"/>
                </a:ext>
              </a:extLst>
            </p:cNvPr>
            <p:cNvSpPr/>
            <p:nvPr/>
          </p:nvSpPr>
          <p:spPr>
            <a:xfrm>
              <a:off x="6318450" y="5272487"/>
              <a:ext cx="404648" cy="370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82B2B7-578A-6764-406A-7FDAA0ACC602}"/>
                </a:ext>
              </a:extLst>
            </p:cNvPr>
            <p:cNvSpPr/>
            <p:nvPr/>
          </p:nvSpPr>
          <p:spPr>
            <a:xfrm>
              <a:off x="7017997" y="6087350"/>
              <a:ext cx="289034" cy="2428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87BF18-7313-0198-3DF6-DB2A7BF952A7}"/>
                </a:ext>
              </a:extLst>
            </p:cNvPr>
            <p:cNvSpPr/>
            <p:nvPr/>
          </p:nvSpPr>
          <p:spPr>
            <a:xfrm>
              <a:off x="6546917" y="5984452"/>
              <a:ext cx="404647" cy="37070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4BEF404-A996-0272-2646-DD25FCE2BEA4}"/>
                </a:ext>
              </a:extLst>
            </p:cNvPr>
            <p:cNvSpPr/>
            <p:nvPr/>
          </p:nvSpPr>
          <p:spPr>
            <a:xfrm>
              <a:off x="7231989" y="5565388"/>
              <a:ext cx="266365" cy="2428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FAF215E-2357-CEBC-FC0F-E37ECB21D0F0}"/>
                </a:ext>
              </a:extLst>
            </p:cNvPr>
            <p:cNvSpPr/>
            <p:nvPr/>
          </p:nvSpPr>
          <p:spPr>
            <a:xfrm>
              <a:off x="6951082" y="5761070"/>
              <a:ext cx="314446" cy="25993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5AB2577-9767-9876-AA57-7808E6DD75EC}"/>
                </a:ext>
              </a:extLst>
            </p:cNvPr>
            <p:cNvSpPr/>
            <p:nvPr/>
          </p:nvSpPr>
          <p:spPr>
            <a:xfrm>
              <a:off x="6710364" y="5266247"/>
              <a:ext cx="314446" cy="259936"/>
            </a:xfrm>
            <a:prstGeom prst="ellipse">
              <a:avLst/>
            </a:prstGeom>
            <a:solidFill>
              <a:srgbClr val="EE2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23A92A-C49A-2080-296F-97CA956113C8}"/>
                </a:ext>
              </a:extLst>
            </p:cNvPr>
            <p:cNvSpPr/>
            <p:nvPr/>
          </p:nvSpPr>
          <p:spPr>
            <a:xfrm>
              <a:off x="6798209" y="6100548"/>
              <a:ext cx="285306" cy="27994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90969D3-D8E9-3048-55C0-8F7802DAD2B8}"/>
                </a:ext>
              </a:extLst>
            </p:cNvPr>
            <p:cNvSpPr/>
            <p:nvPr/>
          </p:nvSpPr>
          <p:spPr>
            <a:xfrm>
              <a:off x="6545797" y="5249259"/>
              <a:ext cx="285306" cy="279949"/>
            </a:xfrm>
            <a:prstGeom prst="ellipse">
              <a:avLst/>
            </a:prstGeom>
            <a:solidFill>
              <a:srgbClr val="00D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299EBEF-695E-F336-11B2-F698CAE1783A}"/>
                </a:ext>
              </a:extLst>
            </p:cNvPr>
            <p:cNvSpPr/>
            <p:nvPr/>
          </p:nvSpPr>
          <p:spPr>
            <a:xfrm>
              <a:off x="6746597" y="5503867"/>
              <a:ext cx="336918" cy="370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08F728-9201-B77B-9E84-069C124F000B}"/>
                </a:ext>
              </a:extLst>
            </p:cNvPr>
            <p:cNvSpPr/>
            <p:nvPr/>
          </p:nvSpPr>
          <p:spPr>
            <a:xfrm>
              <a:off x="6061442" y="5784727"/>
              <a:ext cx="285306" cy="279949"/>
            </a:xfrm>
            <a:prstGeom prst="ellipse">
              <a:avLst/>
            </a:prstGeom>
            <a:solidFill>
              <a:srgbClr val="00D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9A573C-23D5-D9A9-CD37-AC2D33C856E0}"/>
                </a:ext>
              </a:extLst>
            </p:cNvPr>
            <p:cNvSpPr/>
            <p:nvPr/>
          </p:nvSpPr>
          <p:spPr>
            <a:xfrm>
              <a:off x="6031372" y="5573557"/>
              <a:ext cx="366651" cy="3005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FB6A35-68F2-4C16-585E-33541ED578B8}"/>
                </a:ext>
              </a:extLst>
            </p:cNvPr>
            <p:cNvSpPr/>
            <p:nvPr/>
          </p:nvSpPr>
          <p:spPr>
            <a:xfrm>
              <a:off x="6746597" y="5891038"/>
              <a:ext cx="404647" cy="319276"/>
            </a:xfrm>
            <a:prstGeom prst="ellipse">
              <a:avLst/>
            </a:prstGeom>
            <a:solidFill>
              <a:srgbClr val="EE2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40860-A4B4-EBC3-4166-3619A5ED72ED}"/>
                </a:ext>
              </a:extLst>
            </p:cNvPr>
            <p:cNvSpPr/>
            <p:nvPr/>
          </p:nvSpPr>
          <p:spPr>
            <a:xfrm>
              <a:off x="6367642" y="5779905"/>
              <a:ext cx="349381" cy="3357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6CE0A1-AD0C-64F5-5435-B711764E37AD}"/>
                </a:ext>
              </a:extLst>
            </p:cNvPr>
            <p:cNvSpPr/>
            <p:nvPr/>
          </p:nvSpPr>
          <p:spPr>
            <a:xfrm>
              <a:off x="6934199" y="5457175"/>
              <a:ext cx="210237" cy="16647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2" name="Picture 6" descr="Coca Cola Circle Logo Vector (.AI) Free Download">
              <a:extLst>
                <a:ext uri="{FF2B5EF4-FFF2-40B4-BE49-F238E27FC236}">
                  <a16:creationId xmlns:a16="http://schemas.microsoft.com/office/drawing/2014/main" id="{12BBA4E3-E8FE-AD86-11E1-16CD9DDD0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652" y="5266247"/>
              <a:ext cx="1089066" cy="1085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DEDC3C-40ED-5074-963B-E0923CA1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04" b="89990" l="4066" r="97338">
                          <a14:foregroundMark x1="9923" y1="17131" x2="4114" y2="28896"/>
                          <a14:foregroundMark x1="4114" y1="28896" x2="4453" y2="30031"/>
                          <a14:foregroundMark x1="90755" y1="20021" x2="93175" y2="28586"/>
                          <a14:foregroundMark x1="93175" y1="28586" x2="92740" y2="30444"/>
                          <a14:foregroundMark x1="97338" y1="22910" x2="96273" y2="277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47215" y="4924353"/>
              <a:ext cx="4049723" cy="189941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5F2E92-E52E-29CB-2A91-48C6E62B4D8A}"/>
              </a:ext>
            </a:extLst>
          </p:cNvPr>
          <p:cNvGrpSpPr/>
          <p:nvPr/>
        </p:nvGrpSpPr>
        <p:grpSpPr>
          <a:xfrm>
            <a:off x="9984381" y="4523156"/>
            <a:ext cx="1571903" cy="2244066"/>
            <a:chOff x="9984381" y="4523156"/>
            <a:chExt cx="1571903" cy="22440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B529DA7-7851-F0AC-B6C4-791E7F78BC03}"/>
                </a:ext>
              </a:extLst>
            </p:cNvPr>
            <p:cNvGrpSpPr/>
            <p:nvPr/>
          </p:nvGrpSpPr>
          <p:grpSpPr>
            <a:xfrm>
              <a:off x="9984381" y="4523156"/>
              <a:ext cx="1571903" cy="2244066"/>
              <a:chOff x="9697631" y="4585194"/>
              <a:chExt cx="1571903" cy="2244066"/>
            </a:xfrm>
          </p:grpSpPr>
          <p:pic>
            <p:nvPicPr>
              <p:cNvPr id="50" name="Picture 2" descr="Funny clown cartoon playing balls on bicycle Vector Image | Clowns funny,  Clown crafts, Clown images">
                <a:extLst>
                  <a:ext uri="{FF2B5EF4-FFF2-40B4-BE49-F238E27FC236}">
                    <a16:creationId xmlns:a16="http://schemas.microsoft.com/office/drawing/2014/main" id="{1D624080-E510-DFAC-3DE3-8A523CC66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241" b="90000" l="3000" r="95143">
                            <a14:foregroundMark x1="42571" y1="57593" x2="34857" y2="34722"/>
                            <a14:foregroundMark x1="34857" y1="34722" x2="36286" y2="22037"/>
                            <a14:foregroundMark x1="15571" y1="25833" x2="10714" y2="30463"/>
                            <a14:foregroundMark x1="10714" y1="26389" x2="19571" y2="37685"/>
                            <a14:foregroundMark x1="27714" y1="28796" x2="20429" y2="34537"/>
                            <a14:foregroundMark x1="5857" y1="25833" x2="3000" y2="25833"/>
                            <a14:foregroundMark x1="21143" y1="51852" x2="33286" y2="69537"/>
                            <a14:foregroundMark x1="33000" y1="74630" x2="30429" y2="59537"/>
                            <a14:foregroundMark x1="35143" y1="68333" x2="27429" y2="49444"/>
                            <a14:foregroundMark x1="42571" y1="46759" x2="68143" y2="52037"/>
                            <a14:foregroundMark x1="74857" y1="32593" x2="86286" y2="39537"/>
                            <a14:foregroundMark x1="84857" y1="41204" x2="92286" y2="43148"/>
                            <a14:foregroundMark x1="76286" y1="19630" x2="95143" y2="11667"/>
                            <a14:foregroundMark x1="57000" y1="15556" x2="41143" y2="3333"/>
                            <a14:foregroundMark x1="27714" y1="76759" x2="23000" y2="79444"/>
                            <a14:foregroundMark x1="33714" y1="75370" x2="46286" y2="75093"/>
                            <a14:foregroundMark x1="48571" y1="81574" x2="48143" y2="86389"/>
                            <a14:foregroundMark x1="22143" y1="80648" x2="21857" y2="81389"/>
                            <a14:foregroundMark x1="24857" y1="87593" x2="28143" y2="90000"/>
                            <a14:foregroundMark x1="35857" y1="42685" x2="28857" y2="29259"/>
                            <a14:foregroundMark x1="17000" y1="36204" x2="35571" y2="38796"/>
                            <a14:foregroundMark x1="37429" y1="29259" x2="34857" y2="40556"/>
                            <a14:foregroundMark x1="24000" y1="42407" x2="17429" y2="38148"/>
                            <a14:foregroundMark x1="17429" y1="35741" x2="10286" y2="37407"/>
                            <a14:foregroundMark x1="37000" y1="32130" x2="38571" y2="37685"/>
                            <a14:foregroundMark x1="29286" y1="60741" x2="51143" y2="59537"/>
                            <a14:foregroundMark x1="50714" y1="60000" x2="55143" y2="60463"/>
                            <a14:foregroundMark x1="42286" y1="46759" x2="66714" y2="51852"/>
                            <a14:foregroundMark x1="61143" y1="47963" x2="53714" y2="52778"/>
                            <a14:foregroundMark x1="58857" y1="51296" x2="64143" y2="54722"/>
                            <a14:foregroundMark x1="62286" y1="49167" x2="65143" y2="49444"/>
                            <a14:foregroundMark x1="61429" y1="48426" x2="67429" y2="50370"/>
                            <a14:foregroundMark x1="51429" y1="51111" x2="41429" y2="47500"/>
                            <a14:foregroundMark x1="47429" y1="48426" x2="39286" y2="45556"/>
                            <a14:foregroundMark x1="42286" y1="44815" x2="22143" y2="44630"/>
                            <a14:foregroundMark x1="22571" y1="76019" x2="28857" y2="73889"/>
                            <a14:foregroundMark x1="45143" y1="86852" x2="27714" y2="89537"/>
                            <a14:foregroundMark x1="38143" y1="89537" x2="44000" y2="87315"/>
                            <a14:foregroundMark x1="29286" y1="85463" x2="28143" y2="78981"/>
                            <a14:foregroundMark x1="31429" y1="77037" x2="22571" y2="88333"/>
                            <a14:foregroundMark x1="51857" y1="62407" x2="56714" y2="60463"/>
                            <a14:foregroundMark x1="57714" y1="59259" x2="57000" y2="60741"/>
                            <a14:foregroundMark x1="42571" y1="45093" x2="42571" y2="45093"/>
                            <a14:foregroundMark x1="36714" y1="42685" x2="44000" y2="47037"/>
                            <a14:foregroundMark x1="42286" y1="46019" x2="39286" y2="41204"/>
                            <a14:foregroundMark x1="37000" y1="41759" x2="43714" y2="45833"/>
                            <a14:foregroundMark x1="41429" y1="45370" x2="45571" y2="44815"/>
                            <a14:foregroundMark x1="62571" y1="48704" x2="64143" y2="47963"/>
                            <a14:foregroundMark x1="65571" y1="51852" x2="68571" y2="51296"/>
                            <a14:foregroundMark x1="66286" y1="49907" x2="69286" y2="50370"/>
                            <a14:foregroundMark x1="67000" y1="50370" x2="67429" y2="49167"/>
                            <a14:foregroundMark x1="69571" y1="49444" x2="54857" y2="48426"/>
                            <a14:foregroundMark x1="65571" y1="49907" x2="61857" y2="46019"/>
                            <a14:foregroundMark x1="37714" y1="38333" x2="40000" y2="28519"/>
                            <a14:foregroundMark x1="40000" y1="34259" x2="36714" y2="42222"/>
                            <a14:foregroundMark x1="23714" y1="41944" x2="21429" y2="48241"/>
                            <a14:foregroundMark x1="23000" y1="42407" x2="21429" y2="58056"/>
                            <a14:foregroundMark x1="18857" y1="56574" x2="21143" y2="42685"/>
                            <a14:foregroundMark x1="18571" y1="42407" x2="17429" y2="56389"/>
                            <a14:foregroundMark x1="16286" y1="56389" x2="15571" y2="44167"/>
                            <a14:foregroundMark x1="20000" y1="41759" x2="15857" y2="56574"/>
                            <a14:foregroundMark x1="14000" y1="55185" x2="13286" y2="47500"/>
                            <a14:foregroundMark x1="14000" y1="48241" x2="19286" y2="53056"/>
                            <a14:foregroundMark x1="24429" y1="45556" x2="33714" y2="52315"/>
                            <a14:foregroundMark x1="32143" y1="47037" x2="30429" y2="45370"/>
                            <a14:foregroundMark x1="35857" y1="44167" x2="25571" y2="44167"/>
                            <a14:foregroundMark x1="35571" y1="42685" x2="45143" y2="46019"/>
                            <a14:foregroundMark x1="48571" y1="49907" x2="37429" y2="42222"/>
                            <a14:foregroundMark x1="35571" y1="42222" x2="51143" y2="51852"/>
                            <a14:foregroundMark x1="44000" y1="49167" x2="39286" y2="4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696"/>
              <a:stretch/>
            </p:blipFill>
            <p:spPr bwMode="auto">
              <a:xfrm>
                <a:off x="9697631" y="4585194"/>
                <a:ext cx="1571903" cy="2238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6" descr="Coca Cola Circle Logo Vector (.AI) Free Download">
                <a:extLst>
                  <a:ext uri="{FF2B5EF4-FFF2-40B4-BE49-F238E27FC236}">
                    <a16:creationId xmlns:a16="http://schemas.microsoft.com/office/drawing/2014/main" id="{37B3DA9D-FE44-8859-DEF0-8E2D5678A1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412" y="6376604"/>
                <a:ext cx="454170" cy="452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2" descr="Funny clown cartoon playing balls on bicycle Vector Image | Clowns funny,  Clown crafts, Clown images">
              <a:extLst>
                <a:ext uri="{FF2B5EF4-FFF2-40B4-BE49-F238E27FC236}">
                  <a16:creationId xmlns:a16="http://schemas.microsoft.com/office/drawing/2014/main" id="{D4CA9380-CF67-8EA4-17D0-E83DA78912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4444" b="80556" l="26429" r="49571">
                          <a14:foregroundMark x1="26714" y1="78519" x2="26429" y2="77778"/>
                          <a14:foregroundMark x1="48000" y1="77963" x2="48571" y2="79167"/>
                          <a14:foregroundMark x1="49714" y1="79352" x2="49571" y2="78704"/>
                          <a14:foregroundMark x1="29714" y1="74444" x2="37143" y2="74630"/>
                          <a14:foregroundMark x1="29000" y1="74815" x2="37714" y2="75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35" t="74026" r="48554" b="18570"/>
            <a:stretch/>
          </p:blipFill>
          <p:spPr bwMode="auto">
            <a:xfrm>
              <a:off x="10399680" y="6287183"/>
              <a:ext cx="407294" cy="179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CLOUD / RIVER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99C3F0-66BB-0899-E56C-30B2DA9100BE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8415BF-DDB6-59C8-A91A-8A538FE7BE02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DFD8F9-2CF9-0EA7-6902-B246CB85D404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D31AE5-CE4D-D15D-19D0-047E5710410A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1EF653-C615-B62F-2163-20C19A307D7F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27A1E7-7D53-DAFB-0C13-E12655B748B2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AC0094C-C991-F24A-C83B-01A86867ABA7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50AA3AA-66E7-B1CE-0509-A2C67A1A1F7A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2EBFF4D-E7EE-0670-BA58-B7826AB867BE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B3936B-CF2F-BF5E-B905-E67733CD87A2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844CFB-C260-4AC0-4365-F0C567A7B09C}"/>
              </a:ext>
            </a:extLst>
          </p:cNvPr>
          <p:cNvGrpSpPr/>
          <p:nvPr/>
        </p:nvGrpSpPr>
        <p:grpSpPr>
          <a:xfrm flipH="1">
            <a:off x="-2766" y="4116927"/>
            <a:ext cx="7253360" cy="2741073"/>
            <a:chOff x="6549385" y="4553253"/>
            <a:chExt cx="6098765" cy="2304747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 flipH="1">
              <a:off x="8541731" y="4970978"/>
              <a:ext cx="1047082" cy="772735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632" y="5141582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 flipH="1">
              <a:off x="10598432" y="4553253"/>
              <a:ext cx="2049718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 flipH="1">
              <a:off x="6549385" y="4553253"/>
              <a:ext cx="1873410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 flipH="1">
              <a:off x="9627255" y="4970978"/>
              <a:ext cx="1047082" cy="772735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3" name="Picture 10" descr="Pin on Amazing Animals and Birds">
              <a:extLst>
                <a:ext uri="{FF2B5EF4-FFF2-40B4-BE49-F238E27FC236}">
                  <a16:creationId xmlns:a16="http://schemas.microsoft.com/office/drawing/2014/main" id="{FD418D27-7105-403A-87A5-EF0AADF0B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8467" y="5141583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Graphic 23" descr="Close with solid fill">
              <a:extLst>
                <a:ext uri="{FF2B5EF4-FFF2-40B4-BE49-F238E27FC236}">
                  <a16:creationId xmlns:a16="http://schemas.microsoft.com/office/drawing/2014/main" id="{64DD5D5E-661E-4596-AC97-43E09EE1D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771147" y="5095193"/>
              <a:ext cx="557540" cy="55754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AEAA263E-DBB8-1E00-4D51-E72FB5777BC2}"/>
              </a:ext>
            </a:extLst>
          </p:cNvPr>
          <p:cNvGrpSpPr/>
          <p:nvPr/>
        </p:nvGrpSpPr>
        <p:grpSpPr>
          <a:xfrm>
            <a:off x="8030393" y="4116927"/>
            <a:ext cx="3403570" cy="2287086"/>
            <a:chOff x="8030393" y="4116927"/>
            <a:chExt cx="3403570" cy="22870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8030393" y="4519365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Peters &amp; Lau (2015)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8129225" y="4116927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6C20A53-1D1D-C4A4-1C8D-8F238D138AE3}"/>
                </a:ext>
              </a:extLst>
            </p:cNvPr>
            <p:cNvSpPr/>
            <p:nvPr/>
          </p:nvSpPr>
          <p:spPr>
            <a:xfrm>
              <a:off x="9627394" y="6044882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144A6B26-F378-9056-B5CE-DBB0FBE2B38C}"/>
                </a:ext>
              </a:extLst>
            </p:cNvPr>
            <p:cNvSpPr/>
            <p:nvPr/>
          </p:nvSpPr>
          <p:spPr>
            <a:xfrm>
              <a:off x="9627394" y="6201317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E5C4D811-FEFA-E0C6-8589-10B9E616D463}"/>
                </a:ext>
              </a:extLst>
            </p:cNvPr>
            <p:cNvSpPr/>
            <p:nvPr/>
          </p:nvSpPr>
          <p:spPr>
            <a:xfrm>
              <a:off x="9627394" y="6358294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7483930" y="3193192"/>
            <a:ext cx="3205585" cy="2306486"/>
            <a:chOff x="7483930" y="3193192"/>
            <a:chExt cx="3205585" cy="23064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B523D2A3-F5F0-EC00-0D95-0CDF021F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1999" y="622248"/>
            <a:ext cx="2273092" cy="1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4165</TotalTime>
  <Words>2860</Words>
  <Application>Microsoft Office PowerPoint</Application>
  <PresentationFormat>Widescreen</PresentationFormat>
  <Paragraphs>686</Paragraphs>
  <Slides>39</Slides>
  <Notes>29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220</cp:revision>
  <dcterms:created xsi:type="dcterms:W3CDTF">2022-09-13T05:06:56Z</dcterms:created>
  <dcterms:modified xsi:type="dcterms:W3CDTF">2022-09-18T20:23:32Z</dcterms:modified>
</cp:coreProperties>
</file>